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81" r:id="rId2"/>
    <p:sldId id="275" r:id="rId3"/>
    <p:sldId id="273" r:id="rId4"/>
    <p:sldId id="258" r:id="rId5"/>
    <p:sldId id="278" r:id="rId6"/>
    <p:sldId id="276" r:id="rId7"/>
    <p:sldId id="259" r:id="rId8"/>
    <p:sldId id="268" r:id="rId9"/>
    <p:sldId id="261" r:id="rId10"/>
    <p:sldId id="257" r:id="rId11"/>
    <p:sldId id="269" r:id="rId12"/>
    <p:sldId id="262" r:id="rId13"/>
    <p:sldId id="263" r:id="rId14"/>
    <p:sldId id="264" r:id="rId15"/>
    <p:sldId id="272" r:id="rId16"/>
    <p:sldId id="265" r:id="rId17"/>
    <p:sldId id="277" r:id="rId18"/>
    <p:sldId id="266" r:id="rId19"/>
    <p:sldId id="279" r:id="rId20"/>
    <p:sldId id="280" r:id="rId21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74" autoAdjust="0"/>
    <p:restoredTop sz="81198" autoAdjust="0"/>
  </p:normalViewPr>
  <p:slideViewPr>
    <p:cSldViewPr>
      <p:cViewPr varScale="1">
        <p:scale>
          <a:sx n="71" d="100"/>
          <a:sy n="71" d="100"/>
        </p:scale>
        <p:origin x="1642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334AA798-5853-4160-9F5E-831E74A84D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6475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BDA2F7DB-B86A-4A70-9583-7BC09359D1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2714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Multitasking </a:t>
            </a:r>
            <a:r>
              <a:rPr lang="en-US" dirty="0" err="1"/>
              <a:t>preemptiv</a:t>
            </a:r>
            <a:endParaRPr lang="en-US" dirty="0"/>
          </a:p>
          <a:p>
            <a:r>
              <a:rPr lang="en-US" dirty="0"/>
              <a:t>non-</a:t>
            </a:r>
            <a:r>
              <a:rPr lang="en-US" dirty="0" err="1"/>
              <a:t>preemptiv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A2F7DB-B86A-4A70-9583-7BC09359D18C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2908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Calculati</a:t>
            </a:r>
            <a:r>
              <a:rPr lang="en-US" dirty="0"/>
              <a:t> </a:t>
            </a:r>
            <a:r>
              <a:rPr lang="en-US" dirty="0" err="1"/>
              <a:t>timpul</a:t>
            </a:r>
            <a:r>
              <a:rPr lang="en-US" dirty="0"/>
              <a:t> </a:t>
            </a:r>
            <a:r>
              <a:rPr lang="en-US" dirty="0" err="1"/>
              <a:t>mediu</a:t>
            </a:r>
            <a:r>
              <a:rPr lang="en-US" dirty="0"/>
              <a:t> de </a:t>
            </a:r>
            <a:r>
              <a:rPr lang="en-US" dirty="0" err="1"/>
              <a:t>asteptare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:</a:t>
            </a:r>
          </a:p>
          <a:p>
            <a:pPr marL="228600" indent="-228600">
              <a:buAutoNum type="alphaLcParenR"/>
            </a:pPr>
            <a:r>
              <a:rPr lang="en-US" dirty="0" err="1"/>
              <a:t>cuantum</a:t>
            </a:r>
            <a:r>
              <a:rPr lang="en-US" dirty="0"/>
              <a:t>=3  20</a:t>
            </a:r>
          </a:p>
          <a:p>
            <a:pPr marL="228600" indent="-228600">
              <a:buAutoNum type="alphaLcParenR"/>
            </a:pPr>
            <a:r>
              <a:rPr lang="en-US" dirty="0" err="1"/>
              <a:t>Cuantum</a:t>
            </a:r>
            <a:r>
              <a:rPr lang="en-US" dirty="0"/>
              <a:t>=5  17.5</a:t>
            </a:r>
          </a:p>
          <a:p>
            <a:pPr marL="228600" indent="-228600">
              <a:buAutoNum type="alphaLcParenR"/>
            </a:pPr>
            <a:r>
              <a:rPr lang="en-US" dirty="0" err="1"/>
              <a:t>Cuantum</a:t>
            </a:r>
            <a:r>
              <a:rPr lang="en-US" dirty="0"/>
              <a:t>=6   18.5</a:t>
            </a:r>
          </a:p>
          <a:p>
            <a:pPr marL="228600" marR="0" indent="-2286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lang="en-US" dirty="0" err="1"/>
              <a:t>Cuantum</a:t>
            </a:r>
            <a:r>
              <a:rPr lang="en-US" dirty="0"/>
              <a:t>=8</a:t>
            </a:r>
            <a:r>
              <a:rPr lang="en-US" baseline="0" dirty="0"/>
              <a:t> ?  16.25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A2F7DB-B86A-4A70-9583-7BC09359D18C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2704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01165081-7B5C-485F-884D-A054233937D5}" type="slidenum">
              <a:rPr lang="en-US" altLang="en-US" sz="1200" smtClean="0">
                <a:latin typeface="Times New Roman" pitchFamily="18" charset="0"/>
              </a:rPr>
              <a:pPr/>
              <a:t>17</a:t>
            </a:fld>
            <a:endParaRPr lang="en-US" altLang="en-US" sz="1200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37B63F-D7EF-48EF-B377-ED5C00A91B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850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5E654F-B337-4E82-B777-5BA705C4CC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977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F9F43-0F0F-482C-887E-DC4F786FE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34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9EAA04-E5C2-4AD4-8445-936CDC5CFB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703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4813AE-2AD3-4FB8-8748-08D5706EDD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005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86D5C9-94C9-43E3-A55A-AF3F09E745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711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7F496A-8244-4806-AF72-F8461665B8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167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F80FBB-B5E1-4FA4-934E-01901877E5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74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7F338-363A-4C07-AE70-67A5B68255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067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F0E605-3D5C-4352-8D03-1C01318BA5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971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5525DF-F2EA-4ECD-A323-C87CD0D235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343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b="1"/>
            </a:lvl1pPr>
          </a:lstStyle>
          <a:p>
            <a:pPr>
              <a:defRPr/>
            </a:pPr>
            <a:fld id="{AA97CEE9-111D-4FE2-BA13-A65493CBB3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8D6E1D47-BD45-4DD3-AF0A-4B28FF829A50}" type="slidenum">
              <a:rPr lang="en-US" altLang="en-US">
                <a:latin typeface="Cambria" pitchFamily="18" charset="0"/>
              </a:rPr>
              <a:pPr/>
              <a:t>1</a:t>
            </a:fld>
            <a:endParaRPr lang="en-US" altLang="en-US" dirty="0">
              <a:latin typeface="Cambria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04800" y="4953000"/>
            <a:ext cx="84582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0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ro-RO" altLang="en-US" b="1" kern="0" dirty="0">
                <a:solidFill>
                  <a:srgbClr val="FF9933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Răzvan Daniel ZOTA</a:t>
            </a:r>
          </a:p>
          <a:p>
            <a:pPr algn="ctr">
              <a:buFontTx/>
              <a:buNone/>
            </a:pPr>
            <a:r>
              <a:rPr lang="ro-RO" altLang="en-US" b="1" kern="0" dirty="0">
                <a:solidFill>
                  <a:srgbClr val="FF9933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Facult</a:t>
            </a:r>
            <a:r>
              <a:rPr lang="en-US" altLang="en-US" b="1" kern="0" dirty="0">
                <a:solidFill>
                  <a:srgbClr val="FF9933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atea</a:t>
            </a:r>
            <a:r>
              <a:rPr lang="ro-RO" altLang="en-US" b="1" kern="0" dirty="0">
                <a:solidFill>
                  <a:srgbClr val="FF9933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altLang="en-US" b="1" kern="0" dirty="0">
                <a:solidFill>
                  <a:srgbClr val="FF9933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de Cibernetic</a:t>
            </a:r>
            <a:r>
              <a:rPr lang="ro-RO" altLang="en-US" b="1" kern="0" dirty="0">
                <a:solidFill>
                  <a:srgbClr val="FF9933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ă, Statistică și Informatică Economică</a:t>
            </a:r>
          </a:p>
          <a:p>
            <a:pPr algn="ctr">
              <a:buFontTx/>
              <a:buNone/>
            </a:pPr>
            <a:r>
              <a:rPr lang="ro-RO" altLang="en-US" sz="2300" b="1" kern="0" dirty="0">
                <a:solidFill>
                  <a:srgbClr val="FF9933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zota@ase.ro</a:t>
            </a:r>
          </a:p>
          <a:p>
            <a:pPr algn="ctr">
              <a:buFontTx/>
              <a:buNone/>
            </a:pPr>
            <a:r>
              <a:rPr lang="ro-RO" altLang="en-US" sz="2300" b="1" kern="0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https://zota.ase.ro/so</a:t>
            </a:r>
            <a:endParaRPr lang="ro-RO" altLang="en-US" sz="2300" b="1" kern="0" dirty="0">
              <a:solidFill>
                <a:srgbClr val="FF330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itchFamily="18" charset="0"/>
            </a:endParaRPr>
          </a:p>
        </p:txBody>
      </p:sp>
      <p:sp>
        <p:nvSpPr>
          <p:cNvPr id="7" name="Rectangle 7"/>
          <p:cNvSpPr txBox="1">
            <a:spLocks noChangeArrowheads="1"/>
          </p:cNvSpPr>
          <p:nvPr/>
        </p:nvSpPr>
        <p:spPr>
          <a:xfrm>
            <a:off x="647700" y="2304846"/>
            <a:ext cx="77724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1200"/>
              </a:spcAft>
            </a:pPr>
            <a:r>
              <a:rPr lang="ro-RO" alt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Sisteme de operare</a:t>
            </a:r>
          </a:p>
          <a:p>
            <a:pPr algn="ctr" fontAlgn="auto">
              <a:spcBef>
                <a:spcPts val="0"/>
              </a:spcBef>
              <a:spcAft>
                <a:spcPts val="1200"/>
              </a:spcAft>
            </a:pPr>
            <a:r>
              <a:rPr lang="ro-RO" altLang="en-US" sz="3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Cursul #8</a:t>
            </a:r>
            <a:br>
              <a:rPr lang="ro-RO" altLang="en-US" sz="3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</a:br>
            <a:r>
              <a:rPr lang="ro-RO" altLang="en-US" sz="34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Planificarea proceselor</a:t>
            </a:r>
          </a:p>
        </p:txBody>
      </p:sp>
    </p:spTree>
    <p:extLst>
      <p:ext uri="{BB962C8B-B14F-4D97-AF65-F5344CB8AC3E}">
        <p14:creationId xmlns:p14="http://schemas.microsoft.com/office/powerpoint/2010/main" val="40936818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73FB440-6887-4653-A145-811D180A9810}" type="slidenum">
              <a:rPr lang="en-US" altLang="en-US" sz="160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600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305800" cy="48768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o-RO" altLang="en-US" sz="2400" b="1" dirty="0">
                <a:solidFill>
                  <a:schemeClr val="accent2"/>
                </a:solidFill>
                <a:latin typeface="Garamond" pitchFamily="18" charset="0"/>
              </a:rPr>
              <a:t>Algoritmi preemtivi</a:t>
            </a:r>
            <a:r>
              <a:rPr lang="en-US" altLang="en-US" sz="2400" b="1" dirty="0">
                <a:solidFill>
                  <a:schemeClr val="accent2"/>
                </a:solidFill>
                <a:latin typeface="Garamond" pitchFamily="18" charset="0"/>
              </a:rPr>
              <a:t>:</a:t>
            </a:r>
            <a:endParaRPr lang="en-US" altLang="en-US" sz="2400" b="1" dirty="0">
              <a:latin typeface="Garamond" pitchFamily="18" charset="0"/>
            </a:endParaRPr>
          </a:p>
          <a:p>
            <a:pPr>
              <a:lnSpc>
                <a:spcPct val="80000"/>
              </a:lnSpc>
            </a:pPr>
            <a:endParaRPr lang="en-US" altLang="en-US" sz="2200" dirty="0">
              <a:latin typeface="Garamond" pitchFamily="18" charset="0"/>
            </a:endParaRPr>
          </a:p>
          <a:p>
            <a:pPr>
              <a:lnSpc>
                <a:spcPct val="80000"/>
              </a:lnSpc>
              <a:buFont typeface="Symbol" pitchFamily="18" charset="2"/>
              <a:buChar char="·"/>
            </a:pPr>
            <a:r>
              <a:rPr lang="ro-RO" altLang="en-US" sz="2200" dirty="0">
                <a:latin typeface="Garamond" pitchFamily="18" charset="0"/>
              </a:rPr>
              <a:t>Se scoate procesul din execuţie în momentul în care un alt proces cu prioritate mai mare este gata de execuţie</a:t>
            </a:r>
            <a:r>
              <a:rPr lang="en-US" altLang="en-US" sz="2200" dirty="0">
                <a:latin typeface="Garamond" pitchFamily="18" charset="0"/>
              </a:rPr>
              <a:t>.</a:t>
            </a:r>
          </a:p>
          <a:p>
            <a:pPr>
              <a:lnSpc>
                <a:spcPct val="80000"/>
              </a:lnSpc>
            </a:pPr>
            <a:endParaRPr lang="en-US" altLang="en-US" sz="2200" dirty="0">
              <a:latin typeface="Garamond" pitchFamily="18" charset="0"/>
            </a:endParaRPr>
          </a:p>
          <a:p>
            <a:pPr>
              <a:lnSpc>
                <a:spcPct val="80000"/>
              </a:lnSpc>
              <a:buFont typeface="Symbol" pitchFamily="18" charset="2"/>
              <a:buChar char="·"/>
            </a:pPr>
            <a:r>
              <a:rPr lang="ro-RO" altLang="en-US" sz="2200" dirty="0">
                <a:latin typeface="Garamond" pitchFamily="18" charset="0"/>
              </a:rPr>
              <a:t>Se poate aplica atât în cazul </a:t>
            </a:r>
            <a:r>
              <a:rPr lang="en-US" altLang="en-US" sz="2200" dirty="0">
                <a:latin typeface="Garamond" pitchFamily="18" charset="0"/>
              </a:rPr>
              <a:t>SJF </a:t>
            </a:r>
            <a:r>
              <a:rPr lang="ro-RO" altLang="en-US" sz="2200" dirty="0">
                <a:latin typeface="Garamond" pitchFamily="18" charset="0"/>
              </a:rPr>
              <a:t>cât şi în cazul planificării pe bază de priorităţi.</a:t>
            </a:r>
            <a:endParaRPr lang="en-US" altLang="en-US" sz="2200" dirty="0">
              <a:latin typeface="Garamond" pitchFamily="18" charset="0"/>
            </a:endParaRPr>
          </a:p>
          <a:p>
            <a:pPr>
              <a:lnSpc>
                <a:spcPct val="80000"/>
              </a:lnSpc>
            </a:pPr>
            <a:endParaRPr lang="en-US" altLang="en-US" sz="2200" dirty="0">
              <a:latin typeface="Garamond" pitchFamily="18" charset="0"/>
            </a:endParaRPr>
          </a:p>
          <a:p>
            <a:pPr>
              <a:lnSpc>
                <a:spcPct val="80000"/>
              </a:lnSpc>
              <a:buFont typeface="Symbol" pitchFamily="18" charset="2"/>
              <a:buChar char="·"/>
            </a:pPr>
            <a:r>
              <a:rPr lang="ro-RO" altLang="en-US" sz="2200" dirty="0">
                <a:latin typeface="Garamond" pitchFamily="18" charset="0"/>
              </a:rPr>
              <a:t>Se evită acapararea UCP de către un proces</a:t>
            </a:r>
            <a:endParaRPr lang="en-US" altLang="en-US" sz="2200" dirty="0">
              <a:latin typeface="Garamond" pitchFamily="18" charset="0"/>
            </a:endParaRPr>
          </a:p>
          <a:p>
            <a:pPr>
              <a:lnSpc>
                <a:spcPct val="80000"/>
              </a:lnSpc>
            </a:pPr>
            <a:endParaRPr lang="en-US" altLang="en-US" sz="2200" dirty="0">
              <a:latin typeface="Garamond" pitchFamily="18" charset="0"/>
            </a:endParaRPr>
          </a:p>
          <a:p>
            <a:pPr>
              <a:lnSpc>
                <a:spcPct val="80000"/>
              </a:lnSpc>
              <a:buFont typeface="Symbol" pitchFamily="18" charset="2"/>
              <a:buChar char="·"/>
            </a:pPr>
            <a:r>
              <a:rPr lang="ro-RO" altLang="en-US" sz="2200" dirty="0">
                <a:latin typeface="Garamond" pitchFamily="18" charset="0"/>
              </a:rPr>
              <a:t>Pe maşinile de implementează </a:t>
            </a:r>
            <a:r>
              <a:rPr lang="en-US" altLang="en-US" sz="2200" i="1" dirty="0">
                <a:latin typeface="Garamond" pitchFamily="18" charset="0"/>
              </a:rPr>
              <a:t>time sharing</a:t>
            </a:r>
            <a:r>
              <a:rPr lang="ro-RO" altLang="en-US" sz="2200" dirty="0">
                <a:latin typeface="Garamond" pitchFamily="18" charset="0"/>
              </a:rPr>
              <a:t> este necesară</a:t>
            </a:r>
            <a:r>
              <a:rPr lang="en-US" altLang="en-US" sz="2200" dirty="0">
                <a:latin typeface="Garamond" pitchFamily="18" charset="0"/>
              </a:rPr>
              <a:t> </a:t>
            </a:r>
            <a:r>
              <a:rPr lang="ro-RO" altLang="en-US" sz="2200" dirty="0">
                <a:latin typeface="Garamond" pitchFamily="18" charset="0"/>
              </a:rPr>
              <a:t>această schemă deoarece </a:t>
            </a:r>
            <a:r>
              <a:rPr lang="en-US" altLang="en-US" sz="2200" dirty="0">
                <a:latin typeface="Garamond" pitchFamily="18" charset="0"/>
              </a:rPr>
              <a:t>U</a:t>
            </a:r>
            <a:r>
              <a:rPr lang="ro-RO" altLang="en-US" sz="2200" dirty="0">
                <a:latin typeface="Garamond" pitchFamily="18" charset="0"/>
              </a:rPr>
              <a:t>CP trebuie protejată de către procesele cu priorităţi mici</a:t>
            </a:r>
            <a:r>
              <a:rPr lang="en-US" altLang="en-US" sz="2200" dirty="0">
                <a:latin typeface="Garamond" pitchFamily="18" charset="0"/>
              </a:rPr>
              <a:t>.</a:t>
            </a:r>
          </a:p>
          <a:p>
            <a:pPr>
              <a:lnSpc>
                <a:spcPct val="80000"/>
              </a:lnSpc>
            </a:pPr>
            <a:endParaRPr lang="en-US" altLang="en-US" sz="2200" dirty="0">
              <a:latin typeface="Garamond" pitchFamily="18" charset="0"/>
            </a:endParaRPr>
          </a:p>
          <a:p>
            <a:pPr>
              <a:lnSpc>
                <a:spcPct val="80000"/>
              </a:lnSpc>
              <a:buFont typeface="Symbol" pitchFamily="18" charset="2"/>
              <a:buChar char="·"/>
            </a:pPr>
            <a:r>
              <a:rPr lang="ro-RO" altLang="en-US" sz="2200" dirty="0">
                <a:latin typeface="Garamond" pitchFamily="18" charset="0"/>
              </a:rPr>
              <a:t>Dacă se acordă job-urilor scurte o prioritate mai mare</a:t>
            </a:r>
            <a:r>
              <a:rPr lang="en-US" altLang="en-US" sz="2200" dirty="0">
                <a:latin typeface="Garamond" pitchFamily="18" charset="0"/>
              </a:rPr>
              <a:t>–</a:t>
            </a:r>
            <a:r>
              <a:rPr lang="ro-RO" altLang="en-US" sz="2200" dirty="0">
                <a:latin typeface="Garamond" pitchFamily="18" charset="0"/>
              </a:rPr>
              <a:t>timpul de răspuns este mai bun.</a:t>
            </a:r>
            <a:endParaRPr lang="en-US" altLang="en-US" sz="2200" dirty="0">
              <a:latin typeface="Garamond" pitchFamily="18" charset="0"/>
            </a:endParaRPr>
          </a:p>
          <a:p>
            <a:pPr>
              <a:lnSpc>
                <a:spcPct val="80000"/>
              </a:lnSpc>
            </a:pPr>
            <a:endParaRPr lang="en-US" altLang="en-US" sz="2200" dirty="0">
              <a:latin typeface="Garamond" pitchFamily="18" charset="0"/>
            </a:endParaRPr>
          </a:p>
        </p:txBody>
      </p:sp>
      <p:sp>
        <p:nvSpPr>
          <p:cNvPr id="11268" name="Rectangle 9"/>
          <p:cNvSpPr>
            <a:spLocks noChangeArrowheads="1"/>
          </p:cNvSpPr>
          <p:nvPr/>
        </p:nvSpPr>
        <p:spPr bwMode="auto">
          <a:xfrm>
            <a:off x="533400" y="304800"/>
            <a:ext cx="8001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o-RO" altLang="en-US" sz="3300" b="1" dirty="0">
                <a:solidFill>
                  <a:schemeClr val="tx2"/>
                </a:solidFill>
                <a:latin typeface="Garamond" pitchFamily="18" charset="0"/>
              </a:rPr>
              <a:t>Algoritmi preemtivi de planificare</a:t>
            </a:r>
            <a:endParaRPr lang="en-US" altLang="en-US" sz="3300" b="1" dirty="0">
              <a:solidFill>
                <a:schemeClr val="tx2"/>
              </a:solidFill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BE2ACBD-309B-4CBD-B210-B9B6CA00C4A3}" type="slidenum">
              <a:rPr lang="en-US" altLang="en-US" sz="160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600" dirty="0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304800" y="1447800"/>
            <a:ext cx="8610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95288" indent="-3952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604963" indent="-35242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buFontTx/>
              <a:buNone/>
            </a:pPr>
            <a:r>
              <a:rPr lang="en-US" altLang="en-US" sz="1800" b="1" dirty="0">
                <a:latin typeface="Garamond" pitchFamily="18" charset="0"/>
              </a:rPr>
              <a:t>E</a:t>
            </a:r>
            <a:r>
              <a:rPr lang="ro-RO" altLang="en-US" sz="1800" b="1" dirty="0">
                <a:latin typeface="Garamond" pitchFamily="18" charset="0"/>
              </a:rPr>
              <a:t>xemplu</a:t>
            </a:r>
            <a:r>
              <a:rPr lang="en-US" altLang="en-US" sz="1800" b="1" dirty="0">
                <a:latin typeface="Garamond" pitchFamily="18" charset="0"/>
              </a:rPr>
              <a:t>:</a:t>
            </a:r>
          </a:p>
          <a:p>
            <a:pPr lvl="2" algn="just">
              <a:buFontTx/>
              <a:buNone/>
            </a:pPr>
            <a:r>
              <a:rPr lang="en-US" altLang="en-US" sz="1600" b="1" dirty="0">
                <a:latin typeface="Garamond" pitchFamily="18" charset="0"/>
              </a:rPr>
              <a:t> 		</a:t>
            </a:r>
            <a:r>
              <a:rPr lang="ro-RO" altLang="en-US" sz="1600" b="1" dirty="0">
                <a:latin typeface="Garamond" pitchFamily="18" charset="0"/>
              </a:rPr>
              <a:t>Procesul</a:t>
            </a:r>
            <a:r>
              <a:rPr lang="en-US" altLang="en-US" sz="1600" b="1" dirty="0">
                <a:latin typeface="Garamond" pitchFamily="18" charset="0"/>
              </a:rPr>
              <a:t>  		</a:t>
            </a:r>
            <a:r>
              <a:rPr lang="ro-RO" altLang="en-US" sz="1600" b="1" dirty="0">
                <a:latin typeface="Garamond" pitchFamily="18" charset="0"/>
              </a:rPr>
              <a:t>Timpul</a:t>
            </a:r>
            <a:r>
              <a:rPr lang="en-US" altLang="en-US" sz="1600" b="1" dirty="0">
                <a:latin typeface="Garamond" pitchFamily="18" charset="0"/>
              </a:rPr>
              <a:t> 		</a:t>
            </a:r>
            <a:r>
              <a:rPr lang="ro-RO" altLang="en-US" sz="1600" b="1" dirty="0">
                <a:latin typeface="Garamond" pitchFamily="18" charset="0"/>
              </a:rPr>
              <a:t>Timpul</a:t>
            </a:r>
            <a:r>
              <a:rPr lang="en-US" altLang="en-US" sz="1600" b="1" dirty="0">
                <a:latin typeface="Garamond" pitchFamily="18" charset="0"/>
              </a:rPr>
              <a:t> </a:t>
            </a:r>
          </a:p>
          <a:p>
            <a:pPr lvl="2" algn="just">
              <a:buFontTx/>
              <a:buNone/>
            </a:pPr>
            <a:r>
              <a:rPr lang="en-US" altLang="en-US" sz="1600" b="1" dirty="0">
                <a:latin typeface="Garamond" pitchFamily="18" charset="0"/>
              </a:rPr>
              <a:t>  			             	</a:t>
            </a:r>
            <a:r>
              <a:rPr lang="ro-RO" altLang="en-US" sz="1600" b="1" dirty="0">
                <a:latin typeface="Garamond" pitchFamily="18" charset="0"/>
              </a:rPr>
              <a:t>sosirii</a:t>
            </a:r>
            <a:r>
              <a:rPr lang="en-US" altLang="en-US" sz="1600" b="1" dirty="0">
                <a:latin typeface="Garamond" pitchFamily="18" charset="0"/>
              </a:rPr>
              <a:t>		</a:t>
            </a:r>
            <a:r>
              <a:rPr lang="ro-RO" altLang="en-US" sz="1600" b="1" dirty="0">
                <a:latin typeface="Garamond" pitchFamily="18" charset="0"/>
              </a:rPr>
              <a:t>de serviciu</a:t>
            </a:r>
            <a:endParaRPr lang="en-US" altLang="en-US" sz="1600" b="1" dirty="0">
              <a:latin typeface="Garamond" pitchFamily="18" charset="0"/>
            </a:endParaRPr>
          </a:p>
          <a:p>
            <a:pPr lvl="2" algn="just">
              <a:buFontTx/>
              <a:buNone/>
            </a:pPr>
            <a:r>
              <a:rPr lang="en-US" altLang="en-US" sz="1600" b="1" dirty="0">
                <a:latin typeface="Garamond" pitchFamily="18" charset="0"/>
              </a:rPr>
              <a:t>	 	    1 		    0 		      8</a:t>
            </a:r>
          </a:p>
          <a:p>
            <a:pPr lvl="2" algn="just">
              <a:buFontTx/>
              <a:buNone/>
            </a:pPr>
            <a:r>
              <a:rPr lang="en-US" altLang="en-US" sz="1600" b="1" dirty="0">
                <a:latin typeface="Garamond" pitchFamily="18" charset="0"/>
              </a:rPr>
              <a:t>		    2 		    1 		      4</a:t>
            </a:r>
          </a:p>
          <a:p>
            <a:pPr lvl="2" algn="just">
              <a:buFontTx/>
              <a:buNone/>
            </a:pPr>
            <a:r>
              <a:rPr lang="en-US" altLang="en-US" sz="1600" b="1" dirty="0">
                <a:latin typeface="Garamond" pitchFamily="18" charset="0"/>
              </a:rPr>
              <a:t>	 	    3 		    2 		      9</a:t>
            </a:r>
          </a:p>
          <a:p>
            <a:pPr lvl="2" algn="just">
              <a:buFontTx/>
              <a:buNone/>
            </a:pPr>
            <a:r>
              <a:rPr lang="en-US" altLang="en-US" sz="1600" b="1" dirty="0">
                <a:latin typeface="Garamond" pitchFamily="18" charset="0"/>
              </a:rPr>
              <a:t>	 	    4 		    3 		      5</a:t>
            </a:r>
            <a:endParaRPr lang="en-US" altLang="en-US" sz="1600" dirty="0">
              <a:latin typeface="Garamond" pitchFamily="18" charset="0"/>
            </a:endParaRPr>
          </a:p>
        </p:txBody>
      </p:sp>
      <p:sp>
        <p:nvSpPr>
          <p:cNvPr id="12292" name="Rectangle 5"/>
          <p:cNvSpPr>
            <a:spLocks noChangeArrowheads="1"/>
          </p:cNvSpPr>
          <p:nvPr/>
        </p:nvSpPr>
        <p:spPr bwMode="auto">
          <a:xfrm>
            <a:off x="609600" y="4191000"/>
            <a:ext cx="8229600" cy="609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800" dirty="0">
              <a:latin typeface="Garamond" pitchFamily="18" charset="0"/>
            </a:endParaRPr>
          </a:p>
        </p:txBody>
      </p:sp>
      <p:sp>
        <p:nvSpPr>
          <p:cNvPr id="12293" name="Line 6"/>
          <p:cNvSpPr>
            <a:spLocks noChangeShapeType="1"/>
          </p:cNvSpPr>
          <p:nvPr/>
        </p:nvSpPr>
        <p:spPr bwMode="auto">
          <a:xfrm>
            <a:off x="609600" y="41910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2294" name="Line 7"/>
          <p:cNvSpPr>
            <a:spLocks noChangeShapeType="1"/>
          </p:cNvSpPr>
          <p:nvPr/>
        </p:nvSpPr>
        <p:spPr bwMode="auto">
          <a:xfrm>
            <a:off x="8839200" y="41910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2295" name="Line 8"/>
          <p:cNvSpPr>
            <a:spLocks noChangeShapeType="1"/>
          </p:cNvSpPr>
          <p:nvPr/>
        </p:nvSpPr>
        <p:spPr bwMode="auto">
          <a:xfrm>
            <a:off x="2209800" y="41910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2296" name="Line 9"/>
          <p:cNvSpPr>
            <a:spLocks noChangeShapeType="1"/>
          </p:cNvSpPr>
          <p:nvPr/>
        </p:nvSpPr>
        <p:spPr bwMode="auto">
          <a:xfrm>
            <a:off x="3810000" y="41910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2297" name="Line 10"/>
          <p:cNvSpPr>
            <a:spLocks noChangeShapeType="1"/>
          </p:cNvSpPr>
          <p:nvPr/>
        </p:nvSpPr>
        <p:spPr bwMode="auto">
          <a:xfrm>
            <a:off x="6477000" y="41910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2298" name="Text Box 11"/>
          <p:cNvSpPr txBox="1">
            <a:spLocks noChangeArrowheads="1"/>
          </p:cNvSpPr>
          <p:nvPr/>
        </p:nvSpPr>
        <p:spPr bwMode="auto">
          <a:xfrm>
            <a:off x="457200" y="5037138"/>
            <a:ext cx="2682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 dirty="0">
                <a:latin typeface="Garamond" pitchFamily="18" charset="0"/>
              </a:rPr>
              <a:t>0</a:t>
            </a:r>
          </a:p>
        </p:txBody>
      </p:sp>
      <p:sp>
        <p:nvSpPr>
          <p:cNvPr id="12299" name="Text Box 12"/>
          <p:cNvSpPr txBox="1">
            <a:spLocks noChangeArrowheads="1"/>
          </p:cNvSpPr>
          <p:nvPr/>
        </p:nvSpPr>
        <p:spPr bwMode="auto">
          <a:xfrm>
            <a:off x="2057400" y="5037138"/>
            <a:ext cx="2682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 dirty="0">
                <a:latin typeface="Garamond" pitchFamily="18" charset="0"/>
              </a:rPr>
              <a:t>5</a:t>
            </a:r>
          </a:p>
        </p:txBody>
      </p:sp>
      <p:sp>
        <p:nvSpPr>
          <p:cNvPr id="12300" name="Text Box 13"/>
          <p:cNvSpPr txBox="1">
            <a:spLocks noChangeArrowheads="1"/>
          </p:cNvSpPr>
          <p:nvPr/>
        </p:nvSpPr>
        <p:spPr bwMode="auto">
          <a:xfrm>
            <a:off x="3657600" y="5037138"/>
            <a:ext cx="3381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 dirty="0">
                <a:latin typeface="Garamond" pitchFamily="18" charset="0"/>
              </a:rPr>
              <a:t>10</a:t>
            </a:r>
          </a:p>
        </p:txBody>
      </p:sp>
      <p:sp>
        <p:nvSpPr>
          <p:cNvPr id="12301" name="Text Box 14"/>
          <p:cNvSpPr txBox="1">
            <a:spLocks noChangeArrowheads="1"/>
          </p:cNvSpPr>
          <p:nvPr/>
        </p:nvSpPr>
        <p:spPr bwMode="auto">
          <a:xfrm>
            <a:off x="6248400" y="5113338"/>
            <a:ext cx="3381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 dirty="0">
                <a:latin typeface="Garamond" pitchFamily="18" charset="0"/>
              </a:rPr>
              <a:t>17</a:t>
            </a:r>
          </a:p>
        </p:txBody>
      </p:sp>
      <p:sp>
        <p:nvSpPr>
          <p:cNvPr id="12302" name="Text Box 15"/>
          <p:cNvSpPr txBox="1">
            <a:spLocks noChangeArrowheads="1"/>
          </p:cNvSpPr>
          <p:nvPr/>
        </p:nvSpPr>
        <p:spPr bwMode="auto">
          <a:xfrm>
            <a:off x="8686800" y="5037138"/>
            <a:ext cx="352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 dirty="0">
                <a:latin typeface="Garamond" pitchFamily="18" charset="0"/>
              </a:rPr>
              <a:t>26</a:t>
            </a:r>
          </a:p>
        </p:txBody>
      </p:sp>
      <p:sp>
        <p:nvSpPr>
          <p:cNvPr id="12303" name="Text Box 16"/>
          <p:cNvSpPr txBox="1">
            <a:spLocks noChangeArrowheads="1"/>
          </p:cNvSpPr>
          <p:nvPr/>
        </p:nvSpPr>
        <p:spPr bwMode="auto">
          <a:xfrm>
            <a:off x="1371600" y="4354513"/>
            <a:ext cx="404813" cy="33655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Garamond" pitchFamily="18" charset="0"/>
              </a:rPr>
              <a:t>P2</a:t>
            </a:r>
          </a:p>
        </p:txBody>
      </p:sp>
      <p:sp>
        <p:nvSpPr>
          <p:cNvPr id="12304" name="Text Box 17"/>
          <p:cNvSpPr txBox="1">
            <a:spLocks noChangeArrowheads="1"/>
          </p:cNvSpPr>
          <p:nvPr/>
        </p:nvSpPr>
        <p:spPr bwMode="auto">
          <a:xfrm>
            <a:off x="2819400" y="4354513"/>
            <a:ext cx="404813" cy="33655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Garamond" pitchFamily="18" charset="0"/>
              </a:rPr>
              <a:t>P4</a:t>
            </a:r>
          </a:p>
        </p:txBody>
      </p:sp>
      <p:sp>
        <p:nvSpPr>
          <p:cNvPr id="12305" name="Text Box 18"/>
          <p:cNvSpPr txBox="1">
            <a:spLocks noChangeArrowheads="1"/>
          </p:cNvSpPr>
          <p:nvPr/>
        </p:nvSpPr>
        <p:spPr bwMode="auto">
          <a:xfrm>
            <a:off x="5029200" y="4354513"/>
            <a:ext cx="390525" cy="33655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Garamond" pitchFamily="18" charset="0"/>
              </a:rPr>
              <a:t>P1</a:t>
            </a:r>
          </a:p>
        </p:txBody>
      </p:sp>
      <p:sp>
        <p:nvSpPr>
          <p:cNvPr id="12306" name="Text Box 19"/>
          <p:cNvSpPr txBox="1">
            <a:spLocks noChangeArrowheads="1"/>
          </p:cNvSpPr>
          <p:nvPr/>
        </p:nvSpPr>
        <p:spPr bwMode="auto">
          <a:xfrm>
            <a:off x="7696200" y="4354513"/>
            <a:ext cx="404813" cy="33655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Garamond" pitchFamily="18" charset="0"/>
              </a:rPr>
              <a:t>P3</a:t>
            </a:r>
          </a:p>
        </p:txBody>
      </p:sp>
      <p:sp>
        <p:nvSpPr>
          <p:cNvPr id="12307" name="Text Box 20"/>
          <p:cNvSpPr txBox="1">
            <a:spLocks noChangeArrowheads="1"/>
          </p:cNvSpPr>
          <p:nvPr/>
        </p:nvSpPr>
        <p:spPr bwMode="auto">
          <a:xfrm>
            <a:off x="517525" y="3630613"/>
            <a:ext cx="156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o-RO" altLang="en-US" sz="1800" b="1" dirty="0">
                <a:latin typeface="Garamond" pitchFamily="18" charset="0"/>
              </a:rPr>
              <a:t>SJF p</a:t>
            </a:r>
            <a:r>
              <a:rPr lang="en-US" altLang="en-US" sz="1800" b="1" dirty="0">
                <a:latin typeface="Garamond" pitchFamily="18" charset="0"/>
              </a:rPr>
              <a:t>reemptiv</a:t>
            </a:r>
          </a:p>
        </p:txBody>
      </p:sp>
      <p:sp>
        <p:nvSpPr>
          <p:cNvPr id="12308" name="Text Box 21"/>
          <p:cNvSpPr txBox="1">
            <a:spLocks noChangeArrowheads="1"/>
          </p:cNvSpPr>
          <p:nvPr/>
        </p:nvSpPr>
        <p:spPr bwMode="auto">
          <a:xfrm>
            <a:off x="1143000" y="5573713"/>
            <a:ext cx="705071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o-RO" altLang="en-US" sz="1600" b="1" dirty="0">
                <a:latin typeface="Garamond" pitchFamily="18" charset="0"/>
              </a:rPr>
              <a:t>Timpul mediu de </a:t>
            </a:r>
            <a:r>
              <a:rPr lang="en-US" altLang="en-US" sz="1600" b="1" dirty="0" err="1">
                <a:latin typeface="Garamond" pitchFamily="18" charset="0"/>
              </a:rPr>
              <a:t>reziden</a:t>
            </a:r>
            <a:r>
              <a:rPr lang="ro-RO" altLang="en-US" sz="1600" b="1" dirty="0" err="1">
                <a:latin typeface="Garamond" pitchFamily="18" charset="0"/>
              </a:rPr>
              <a:t>ță</a:t>
            </a:r>
            <a:r>
              <a:rPr lang="en-US" altLang="en-US" sz="1600" b="1" dirty="0">
                <a:latin typeface="Garamond" pitchFamily="18" charset="0"/>
              </a:rPr>
              <a:t> = ( (5-1) + (10-3) + (17-0) + (26-2) )/4 = 52/4 = 13.0</a:t>
            </a:r>
          </a:p>
        </p:txBody>
      </p:sp>
      <p:sp>
        <p:nvSpPr>
          <p:cNvPr id="12309" name="Text Box 22"/>
          <p:cNvSpPr txBox="1">
            <a:spLocks noChangeArrowheads="1"/>
          </p:cNvSpPr>
          <p:nvPr/>
        </p:nvSpPr>
        <p:spPr bwMode="auto">
          <a:xfrm>
            <a:off x="685800" y="4354513"/>
            <a:ext cx="390525" cy="33655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Garamond" pitchFamily="18" charset="0"/>
              </a:rPr>
              <a:t>P1</a:t>
            </a:r>
          </a:p>
        </p:txBody>
      </p:sp>
      <p:sp>
        <p:nvSpPr>
          <p:cNvPr id="12310" name="Line 23"/>
          <p:cNvSpPr>
            <a:spLocks noChangeShapeType="1"/>
          </p:cNvSpPr>
          <p:nvPr/>
        </p:nvSpPr>
        <p:spPr bwMode="auto">
          <a:xfrm>
            <a:off x="1143000" y="41910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2311" name="Text Box 24"/>
          <p:cNvSpPr txBox="1">
            <a:spLocks noChangeArrowheads="1"/>
          </p:cNvSpPr>
          <p:nvPr/>
        </p:nvSpPr>
        <p:spPr bwMode="auto">
          <a:xfrm>
            <a:off x="990600" y="5037138"/>
            <a:ext cx="25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 dirty="0">
                <a:latin typeface="Garamond" pitchFamily="18" charset="0"/>
              </a:rPr>
              <a:t>1</a:t>
            </a:r>
          </a:p>
        </p:txBody>
      </p:sp>
      <p:sp>
        <p:nvSpPr>
          <p:cNvPr id="12312" name="Rectangle 29"/>
          <p:cNvSpPr>
            <a:spLocks noGrp="1" noChangeArrowheads="1"/>
          </p:cNvSpPr>
          <p:nvPr>
            <p:ph type="ctrTitle"/>
          </p:nvPr>
        </p:nvSpPr>
        <p:spPr>
          <a:xfrm>
            <a:off x="533400" y="304800"/>
            <a:ext cx="4495800" cy="914400"/>
          </a:xfrm>
          <a:noFill/>
        </p:spPr>
        <p:txBody>
          <a:bodyPr/>
          <a:lstStyle/>
          <a:p>
            <a:r>
              <a:rPr lang="ro-RO" altLang="en-US" sz="3300" b="1" dirty="0">
                <a:latin typeface="Garamond" pitchFamily="18" charset="0"/>
              </a:rPr>
              <a:t>Planificarea UC</a:t>
            </a:r>
            <a:r>
              <a:rPr lang="en-US" altLang="en-US" sz="3300" b="1" dirty="0">
                <a:latin typeface="Garamond" pitchFamily="18" charset="0"/>
              </a:rPr>
              <a:t>P</a:t>
            </a:r>
          </a:p>
        </p:txBody>
      </p:sp>
      <p:sp>
        <p:nvSpPr>
          <p:cNvPr id="12313" name="Text Box 30"/>
          <p:cNvSpPr txBox="1">
            <a:spLocks noChangeArrowheads="1"/>
          </p:cNvSpPr>
          <p:nvPr/>
        </p:nvSpPr>
        <p:spPr bwMode="auto">
          <a:xfrm>
            <a:off x="4610100" y="381000"/>
            <a:ext cx="4037013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o-RO" altLang="en-US" sz="2800" b="1" dirty="0">
                <a:solidFill>
                  <a:srgbClr val="FF0000"/>
                </a:solidFill>
                <a:latin typeface="Garamond" pitchFamily="18" charset="0"/>
              </a:rPr>
              <a:t>Exemplu de planificare SJF</a:t>
            </a:r>
            <a:endParaRPr lang="en-US" altLang="en-US" sz="2800" b="1" dirty="0">
              <a:solidFill>
                <a:srgbClr val="FF0000"/>
              </a:solidFill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339AB7C-203E-4A17-A809-EB182FBD5E6B}" type="slidenum">
              <a:rPr lang="en-US" altLang="en-US" sz="160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600" dirty="0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21129" y="1447800"/>
            <a:ext cx="86106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514350" indent="-5143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buFontTx/>
              <a:buNone/>
            </a:pPr>
            <a:r>
              <a:rPr lang="ro-RO" altLang="en-US" sz="2400" b="1" dirty="0">
                <a:solidFill>
                  <a:schemeClr val="accent2"/>
                </a:solidFill>
                <a:latin typeface="Garamond" pitchFamily="18" charset="0"/>
              </a:rPr>
              <a:t>Planificarea pe bază de priorităţi</a:t>
            </a:r>
            <a:r>
              <a:rPr lang="en-US" altLang="en-US" sz="2400" b="1" dirty="0">
                <a:solidFill>
                  <a:schemeClr val="accent2"/>
                </a:solidFill>
                <a:latin typeface="Garamond" pitchFamily="18" charset="0"/>
              </a:rPr>
              <a:t>:</a:t>
            </a:r>
            <a:endParaRPr lang="en-US" altLang="en-US" sz="2400" b="1" dirty="0">
              <a:latin typeface="Garamond" pitchFamily="18" charset="0"/>
            </a:endParaRPr>
          </a:p>
          <a:p>
            <a:pPr algn="just">
              <a:buFontTx/>
              <a:buNone/>
            </a:pPr>
            <a:endParaRPr lang="en-US" altLang="en-US" sz="2200" dirty="0">
              <a:latin typeface="Garamond" pitchFamily="18" charset="0"/>
            </a:endParaRPr>
          </a:p>
          <a:p>
            <a:pPr algn="just">
              <a:buFont typeface="Symbol" pitchFamily="18" charset="2"/>
              <a:buChar char="·"/>
            </a:pPr>
            <a:r>
              <a:rPr lang="ro-RO" altLang="en-US" sz="2200" dirty="0">
                <a:latin typeface="Garamond" pitchFamily="18" charset="0"/>
              </a:rPr>
              <a:t>Se atribuie o prioritate fiecărui proces</a:t>
            </a:r>
            <a:r>
              <a:rPr lang="en-US" altLang="en-US" sz="2200" dirty="0">
                <a:latin typeface="Garamond" pitchFamily="18" charset="0"/>
              </a:rPr>
              <a:t>. </a:t>
            </a:r>
            <a:r>
              <a:rPr lang="ro-RO" altLang="en-US" sz="2200" dirty="0">
                <a:latin typeface="Garamond" pitchFamily="18" charset="0"/>
              </a:rPr>
              <a:t>Planificarea selectează </a:t>
            </a:r>
            <a:r>
              <a:rPr lang="en-US" altLang="en-US" sz="2200" dirty="0">
                <a:latin typeface="Garamond" pitchFamily="18" charset="0"/>
              </a:rPr>
              <a:t>primul </a:t>
            </a:r>
            <a:r>
              <a:rPr lang="ro-RO" altLang="en-US" sz="2200" dirty="0">
                <a:latin typeface="Garamond" pitchFamily="18" charset="0"/>
              </a:rPr>
              <a:t>proces</a:t>
            </a:r>
            <a:r>
              <a:rPr lang="en-US" altLang="en-US" sz="2200" dirty="0">
                <a:latin typeface="Garamond" pitchFamily="18" charset="0"/>
              </a:rPr>
              <a:t> </a:t>
            </a:r>
            <a:r>
              <a:rPr lang="ro-RO" altLang="en-US" sz="2200" dirty="0">
                <a:latin typeface="Garamond" pitchFamily="18" charset="0"/>
              </a:rPr>
              <a:t>cu prioritate</a:t>
            </a:r>
            <a:r>
              <a:rPr lang="en-US" altLang="en-US" sz="2200" dirty="0">
                <a:latin typeface="Garamond" pitchFamily="18" charset="0"/>
              </a:rPr>
              <a:t>a </a:t>
            </a:r>
            <a:r>
              <a:rPr lang="ro-RO" altLang="en-US" sz="2200" dirty="0">
                <a:latin typeface="Garamond" pitchFamily="18" charset="0"/>
              </a:rPr>
              <a:t>cea mai mare.</a:t>
            </a:r>
            <a:r>
              <a:rPr lang="en-US" altLang="en-US" sz="2200" dirty="0">
                <a:latin typeface="Garamond" pitchFamily="18" charset="0"/>
              </a:rPr>
              <a:t> </a:t>
            </a:r>
            <a:r>
              <a:rPr lang="ro-RO" altLang="en-US" sz="2200" dirty="0">
                <a:latin typeface="Garamond" pitchFamily="18" charset="0"/>
              </a:rPr>
              <a:t>Toate procesele cu aceeaşi prioritate sunt tratate conform algoritmului FIFO.</a:t>
            </a:r>
            <a:endParaRPr lang="en-US" altLang="en-US" sz="2200" dirty="0">
              <a:latin typeface="Garamond" pitchFamily="18" charset="0"/>
            </a:endParaRPr>
          </a:p>
          <a:p>
            <a:pPr algn="just">
              <a:buFont typeface="Symbol" pitchFamily="18" charset="2"/>
              <a:buChar char="·"/>
            </a:pPr>
            <a:r>
              <a:rPr lang="en-US" altLang="en-US" sz="2200" dirty="0">
                <a:latin typeface="Garamond" pitchFamily="18" charset="0"/>
              </a:rPr>
              <a:t>Priorit</a:t>
            </a:r>
            <a:r>
              <a:rPr lang="ro-RO" altLang="en-US" sz="2200" dirty="0">
                <a:latin typeface="Garamond" pitchFamily="18" charset="0"/>
              </a:rPr>
              <a:t>atea poate fi atribuită de către utilizator</a:t>
            </a:r>
            <a:r>
              <a:rPr lang="en-US" altLang="en-US" sz="2200" dirty="0">
                <a:latin typeface="Garamond" pitchFamily="18" charset="0"/>
              </a:rPr>
              <a:t> </a:t>
            </a:r>
            <a:r>
              <a:rPr lang="ro-RO" altLang="en-US" sz="2200" dirty="0">
                <a:latin typeface="Garamond" pitchFamily="18" charset="0"/>
              </a:rPr>
              <a:t>sau prin intermediul unui mecanism implicit</a:t>
            </a:r>
            <a:r>
              <a:rPr lang="en-US" altLang="en-US" sz="2200" dirty="0">
                <a:latin typeface="Garamond" pitchFamily="18" charset="0"/>
              </a:rPr>
              <a:t>.  </a:t>
            </a:r>
            <a:r>
              <a:rPr lang="ro-RO" altLang="en-US" sz="2200" dirty="0">
                <a:latin typeface="Garamond" pitchFamily="18" charset="0"/>
              </a:rPr>
              <a:t>Sistemul poate determina </a:t>
            </a:r>
            <a:r>
              <a:rPr lang="en-US" altLang="en-US" sz="2200" dirty="0">
                <a:latin typeface="Garamond" pitchFamily="18" charset="0"/>
              </a:rPr>
              <a:t>priorit</a:t>
            </a:r>
            <a:r>
              <a:rPr lang="ro-RO" altLang="en-US" sz="2200" dirty="0">
                <a:latin typeface="Garamond" pitchFamily="18" charset="0"/>
              </a:rPr>
              <a:t>atea pe baza necesităţilor de memorie, </a:t>
            </a:r>
            <a:r>
              <a:rPr lang="en-US" altLang="en-US" sz="2200" dirty="0">
                <a:latin typeface="Garamond" pitchFamily="18" charset="0"/>
              </a:rPr>
              <a:t>a </a:t>
            </a:r>
            <a:r>
              <a:rPr lang="ro-RO" altLang="en-US" sz="2200" dirty="0">
                <a:latin typeface="Garamond" pitchFamily="18" charset="0"/>
              </a:rPr>
              <a:t>limitelor de timp</a:t>
            </a:r>
            <a:r>
              <a:rPr lang="en-US" altLang="en-US" sz="2200" dirty="0">
                <a:latin typeface="Garamond" pitchFamily="18" charset="0"/>
              </a:rPr>
              <a:t> </a:t>
            </a:r>
            <a:r>
              <a:rPr lang="ro-RO" altLang="en-US" sz="2200" dirty="0">
                <a:latin typeface="Garamond" pitchFamily="18" charset="0"/>
              </a:rPr>
              <a:t>sau a altor resurse</a:t>
            </a:r>
            <a:r>
              <a:rPr lang="en-US" altLang="en-US" sz="2200" dirty="0">
                <a:latin typeface="Garamond" pitchFamily="18" charset="0"/>
              </a:rPr>
              <a:t>.</a:t>
            </a:r>
            <a:endParaRPr lang="ro-RO" altLang="en-US" sz="2200" dirty="0">
              <a:latin typeface="Garamond" pitchFamily="18" charset="0"/>
            </a:endParaRPr>
          </a:p>
          <a:p>
            <a:pPr algn="just">
              <a:buFont typeface="Symbol" pitchFamily="18" charset="2"/>
              <a:buChar char="·"/>
            </a:pPr>
            <a:r>
              <a:rPr lang="en-US" altLang="en-US" sz="2200" b="1" dirty="0">
                <a:latin typeface="Garamond" pitchFamily="18" charset="0"/>
              </a:rPr>
              <a:t>Starvation</a:t>
            </a:r>
            <a:r>
              <a:rPr lang="en-US" altLang="en-US" sz="2200" dirty="0">
                <a:latin typeface="Garamond" pitchFamily="18" charset="0"/>
              </a:rPr>
              <a:t> </a:t>
            </a:r>
            <a:r>
              <a:rPr lang="ro-RO" altLang="en-US" sz="2200" dirty="0">
                <a:latin typeface="Garamond" pitchFamily="18" charset="0"/>
              </a:rPr>
              <a:t>– fenomenul ce apare atunci când un proces cu o prioritate scăzută nu apucă să se execute niciodată</a:t>
            </a:r>
            <a:r>
              <a:rPr lang="en-US" altLang="en-US" sz="2200" dirty="0">
                <a:latin typeface="Garamond" pitchFamily="18" charset="0"/>
              </a:rPr>
              <a:t>. Solu</a:t>
            </a:r>
            <a:r>
              <a:rPr lang="ro-RO" altLang="en-US" sz="2200" dirty="0">
                <a:latin typeface="Garamond" pitchFamily="18" charset="0"/>
              </a:rPr>
              <a:t>ţia</a:t>
            </a:r>
            <a:r>
              <a:rPr lang="en-US" altLang="en-US" sz="2200" dirty="0">
                <a:latin typeface="Garamond" pitchFamily="18" charset="0"/>
              </a:rPr>
              <a:t>: </a:t>
            </a:r>
            <a:r>
              <a:rPr lang="ro-RO" altLang="en-US" sz="2200" dirty="0">
                <a:latin typeface="Garamond" pitchFamily="18" charset="0"/>
              </a:rPr>
              <a:t>implementarea unei variabile ce va stoca “vârsta”</a:t>
            </a:r>
            <a:r>
              <a:rPr lang="en-US" altLang="en-US" sz="2200" dirty="0">
                <a:latin typeface="Garamond" pitchFamily="18" charset="0"/>
              </a:rPr>
              <a:t>.</a:t>
            </a:r>
          </a:p>
          <a:p>
            <a:pPr algn="just">
              <a:buFont typeface="Symbol" pitchFamily="18" charset="2"/>
              <a:buChar char="·"/>
            </a:pPr>
            <a:r>
              <a:rPr lang="ro-RO" altLang="en-US" sz="2200" dirty="0">
                <a:latin typeface="Garamond" pitchFamily="18" charset="0"/>
              </a:rPr>
              <a:t>Se asigură un echilibru între acordarea răspunsului favorabil pentru job-urile </a:t>
            </a:r>
            <a:r>
              <a:rPr lang="en-US" altLang="en-US" sz="2200" dirty="0">
                <a:latin typeface="Garamond" pitchFamily="18" charset="0"/>
              </a:rPr>
              <a:t>interactive, </a:t>
            </a:r>
            <a:r>
              <a:rPr lang="ro-RO" altLang="en-US" sz="2200" dirty="0">
                <a:latin typeface="Garamond" pitchFamily="18" charset="0"/>
              </a:rPr>
              <a:t>fără a apare fenomenul de “starvation” pentru  job-urile </a:t>
            </a:r>
            <a:r>
              <a:rPr lang="en-US" altLang="en-US" sz="2200" dirty="0">
                <a:latin typeface="Garamond" pitchFamily="18" charset="0"/>
              </a:rPr>
              <a:t>batch.</a:t>
            </a:r>
          </a:p>
          <a:p>
            <a:pPr algn="just">
              <a:buFontTx/>
              <a:buNone/>
            </a:pPr>
            <a:endParaRPr lang="en-US" altLang="en-US" sz="2200" dirty="0">
              <a:latin typeface="Garamond" pitchFamily="18" charset="0"/>
            </a:endParaRPr>
          </a:p>
        </p:txBody>
      </p:sp>
      <p:sp>
        <p:nvSpPr>
          <p:cNvPr id="13316" name="Rectangle 9"/>
          <p:cNvSpPr>
            <a:spLocks noGrp="1" noChangeArrowheads="1"/>
          </p:cNvSpPr>
          <p:nvPr>
            <p:ph type="ctrTitle"/>
          </p:nvPr>
        </p:nvSpPr>
        <p:spPr>
          <a:xfrm>
            <a:off x="990600" y="457200"/>
            <a:ext cx="7315200" cy="914400"/>
          </a:xfrm>
          <a:noFill/>
        </p:spPr>
        <p:txBody>
          <a:bodyPr/>
          <a:lstStyle/>
          <a:p>
            <a:r>
              <a:rPr lang="ro-RO" altLang="en-US" sz="3300" b="1" dirty="0">
                <a:latin typeface="Garamond" pitchFamily="18" charset="0"/>
              </a:rPr>
              <a:t>Planificarea pe bază de priorități</a:t>
            </a:r>
            <a:endParaRPr lang="en-US" altLang="en-US" sz="3300" b="1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5507818-B7AA-4FE2-A7CF-8D7C48D10436}" type="slidenum">
              <a:rPr lang="en-US" altLang="en-US" sz="160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600" dirty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05800" cy="48006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o-RO" altLang="en-US" sz="2200" b="1" dirty="0">
                <a:solidFill>
                  <a:schemeClr val="accent2"/>
                </a:solidFill>
                <a:latin typeface="Garamond" pitchFamily="18" charset="0"/>
              </a:rPr>
              <a:t>Coada circulară (</a:t>
            </a:r>
            <a:r>
              <a:rPr lang="en-US" altLang="en-US" sz="2200" b="1" dirty="0">
                <a:solidFill>
                  <a:schemeClr val="accent2"/>
                </a:solidFill>
                <a:latin typeface="Garamond" pitchFamily="18" charset="0"/>
              </a:rPr>
              <a:t>ROUND ROBIN</a:t>
            </a:r>
            <a:r>
              <a:rPr lang="ro-RO" altLang="en-US" sz="2200" b="1" dirty="0">
                <a:solidFill>
                  <a:schemeClr val="accent2"/>
                </a:solidFill>
                <a:latin typeface="Garamond" pitchFamily="18" charset="0"/>
              </a:rPr>
              <a:t>)</a:t>
            </a:r>
            <a:endParaRPr lang="en-US" altLang="en-US" sz="2200" dirty="0">
              <a:latin typeface="Garamond" pitchFamily="18" charset="0"/>
            </a:endParaRPr>
          </a:p>
          <a:p>
            <a:pPr lvl="1">
              <a:lnSpc>
                <a:spcPct val="90000"/>
              </a:lnSpc>
              <a:buFont typeface="Symbol" pitchFamily="18" charset="2"/>
              <a:buChar char="·"/>
            </a:pPr>
            <a:r>
              <a:rPr lang="ro-RO" altLang="en-US" sz="2200" dirty="0">
                <a:latin typeface="Garamond" pitchFamily="18" charset="0"/>
              </a:rPr>
              <a:t>Foloseşte un </a:t>
            </a:r>
            <a:r>
              <a:rPr lang="en-US" altLang="en-US" sz="2200" dirty="0">
                <a:latin typeface="Garamond" pitchFamily="18" charset="0"/>
              </a:rPr>
              <a:t>timer </a:t>
            </a:r>
            <a:r>
              <a:rPr lang="ro-RO" altLang="en-US" sz="2200" dirty="0">
                <a:latin typeface="Garamond" pitchFamily="18" charset="0"/>
              </a:rPr>
              <a:t>pentru generarea unei întreruperi după un timp prestabilit</a:t>
            </a:r>
            <a:r>
              <a:rPr lang="en-US" altLang="en-US" sz="2200" dirty="0">
                <a:latin typeface="Garamond" pitchFamily="18" charset="0"/>
              </a:rPr>
              <a:t>. </a:t>
            </a:r>
            <a:r>
              <a:rPr lang="ro-RO" altLang="en-US" sz="2200" dirty="0">
                <a:latin typeface="Garamond" pitchFamily="18" charset="0"/>
              </a:rPr>
              <a:t>Asigură multitasking-ul p</a:t>
            </a:r>
            <a:r>
              <a:rPr lang="en-US" altLang="en-US" sz="2200" dirty="0">
                <a:latin typeface="Garamond" pitchFamily="18" charset="0"/>
              </a:rPr>
              <a:t>reempt</a:t>
            </a:r>
            <a:r>
              <a:rPr lang="ro-RO" altLang="en-US" sz="2200" dirty="0">
                <a:latin typeface="Garamond" pitchFamily="18" charset="0"/>
              </a:rPr>
              <a:t>iv dacă un task depăşeşte cuantumul de timp alocat</a:t>
            </a:r>
            <a:r>
              <a:rPr lang="en-US" altLang="en-US" sz="2200" dirty="0">
                <a:latin typeface="Garamond" pitchFamily="18" charset="0"/>
              </a:rPr>
              <a:t>.</a:t>
            </a:r>
          </a:p>
          <a:p>
            <a:pPr lvl="1">
              <a:lnSpc>
                <a:spcPct val="90000"/>
              </a:lnSpc>
              <a:buFont typeface="Symbol" pitchFamily="18" charset="2"/>
              <a:buChar char="·"/>
            </a:pPr>
            <a:r>
              <a:rPr lang="ro-RO" altLang="en-US" sz="2200" dirty="0">
                <a:latin typeface="Garamond" pitchFamily="18" charset="0"/>
              </a:rPr>
              <a:t>În slide-ul 15 testăm exemplul anterior pentru un c</a:t>
            </a:r>
            <a:r>
              <a:rPr lang="en-US" altLang="en-US" sz="2200" dirty="0">
                <a:latin typeface="Garamond" pitchFamily="18" charset="0"/>
              </a:rPr>
              <a:t>uantum = 4 sec</a:t>
            </a:r>
            <a:r>
              <a:rPr lang="ro-RO" altLang="en-US" sz="2200" dirty="0">
                <a:latin typeface="Garamond" pitchFamily="18" charset="0"/>
              </a:rPr>
              <a:t>.</a:t>
            </a:r>
            <a:endParaRPr lang="en-US" altLang="en-US" sz="2200" dirty="0">
              <a:latin typeface="Garamond" pitchFamily="18" charset="0"/>
            </a:endParaRPr>
          </a:p>
          <a:p>
            <a:pPr lvl="2">
              <a:lnSpc>
                <a:spcPct val="90000"/>
              </a:lnSpc>
            </a:pPr>
            <a:endParaRPr lang="en-US" altLang="en-US" sz="2200" dirty="0">
              <a:latin typeface="Garamond" pitchFamily="18" charset="0"/>
            </a:endParaRPr>
          </a:p>
          <a:p>
            <a:pPr lvl="1">
              <a:lnSpc>
                <a:spcPct val="90000"/>
              </a:lnSpc>
              <a:buFont typeface="Symbol" pitchFamily="18" charset="2"/>
              <a:buChar char="·"/>
            </a:pPr>
            <a:r>
              <a:rPr lang="en-US" altLang="en-US" sz="2200" dirty="0">
                <a:latin typeface="Garamond" pitchFamily="18" charset="0"/>
              </a:rPr>
              <a:t>Defini</a:t>
            </a:r>
            <a:r>
              <a:rPr lang="ro-RO" altLang="en-US" sz="2200" dirty="0">
                <a:latin typeface="Garamond" pitchFamily="18" charset="0"/>
              </a:rPr>
              <a:t>ţii</a:t>
            </a:r>
            <a:r>
              <a:rPr lang="en-US" altLang="en-US" sz="2200" dirty="0">
                <a:latin typeface="Garamond" pitchFamily="18" charset="0"/>
              </a:rPr>
              <a:t>:</a:t>
            </a:r>
          </a:p>
          <a:p>
            <a:pPr lvl="2">
              <a:lnSpc>
                <a:spcPct val="90000"/>
              </a:lnSpc>
            </a:pPr>
            <a:r>
              <a:rPr lang="ro-RO" altLang="en-US" sz="2200" b="1" dirty="0">
                <a:latin typeface="Garamond" pitchFamily="18" charset="0"/>
              </a:rPr>
              <a:t>Comutare de c</a:t>
            </a:r>
            <a:r>
              <a:rPr lang="en-US" altLang="en-US" sz="2200" b="1" dirty="0">
                <a:latin typeface="Garamond" pitchFamily="18" charset="0"/>
              </a:rPr>
              <a:t>ontext</a:t>
            </a:r>
            <a:r>
              <a:rPr lang="ro-RO" altLang="en-US" sz="2200" b="1" dirty="0">
                <a:latin typeface="Garamond" pitchFamily="18" charset="0"/>
              </a:rPr>
              <a:t> - </a:t>
            </a:r>
            <a:r>
              <a:rPr lang="ro-RO" altLang="en-US" sz="2200" dirty="0">
                <a:latin typeface="Garamond" pitchFamily="18" charset="0"/>
              </a:rPr>
              <a:t>Modificarea stării de rulare a procesorului de la un proces către altul (modificarea</a:t>
            </a:r>
            <a:r>
              <a:rPr lang="en-US" altLang="en-US" sz="2200" dirty="0">
                <a:latin typeface="Garamond" pitchFamily="18" charset="0"/>
              </a:rPr>
              <a:t> memor</a:t>
            </a:r>
            <a:r>
              <a:rPr lang="ro-RO" altLang="en-US" sz="2200" dirty="0">
                <a:latin typeface="Garamond" pitchFamily="18" charset="0"/>
              </a:rPr>
              <a:t>iei)</a:t>
            </a:r>
            <a:r>
              <a:rPr lang="en-US" altLang="en-US" sz="2200" dirty="0">
                <a:latin typeface="Garamond" pitchFamily="18" charset="0"/>
              </a:rPr>
              <a:t>.</a:t>
            </a:r>
          </a:p>
          <a:p>
            <a:pPr lvl="2">
              <a:lnSpc>
                <a:spcPct val="90000"/>
              </a:lnSpc>
            </a:pPr>
            <a:r>
              <a:rPr lang="en-US" altLang="en-US" sz="2200" b="1" dirty="0">
                <a:latin typeface="Garamond" pitchFamily="18" charset="0"/>
              </a:rPr>
              <a:t>Partajarea procesorului </a:t>
            </a:r>
            <a:r>
              <a:rPr lang="ro-RO" altLang="en-US" sz="2200" b="1" dirty="0">
                <a:latin typeface="Garamond" pitchFamily="18" charset="0"/>
              </a:rPr>
              <a:t>- </a:t>
            </a:r>
            <a:r>
              <a:rPr lang="en-US" altLang="en-US" sz="2200" dirty="0">
                <a:latin typeface="Garamond" pitchFamily="18" charset="0"/>
              </a:rPr>
              <a:t>Utilizarea unui cuantum a.</a:t>
            </a:r>
            <a:r>
              <a:rPr lang="ro-RO" altLang="en-US" sz="2200" dirty="0">
                <a:latin typeface="Garamond" pitchFamily="18" charset="0"/>
              </a:rPr>
              <a:t>î. fiecare proces rulează la o frecvenţă de </a:t>
            </a:r>
            <a:r>
              <a:rPr lang="en-US" altLang="en-US" sz="2200" dirty="0">
                <a:latin typeface="Garamond" pitchFamily="18" charset="0"/>
              </a:rPr>
              <a:t>1/n.</a:t>
            </a:r>
          </a:p>
          <a:p>
            <a:pPr lvl="2">
              <a:lnSpc>
                <a:spcPct val="90000"/>
              </a:lnSpc>
            </a:pPr>
            <a:r>
              <a:rPr lang="ro-RO" altLang="en-US" sz="2200" b="1" dirty="0">
                <a:latin typeface="Garamond" pitchFamily="18" charset="0"/>
              </a:rPr>
              <a:t>Latenţa de replanificare - </a:t>
            </a:r>
            <a:r>
              <a:rPr lang="ro-RO" altLang="en-US" sz="2200" dirty="0">
                <a:latin typeface="Garamond" pitchFamily="18" charset="0"/>
              </a:rPr>
              <a:t>Reprezintă timpul de aşteptare din momentul în care un proces face o cerere de rulare şi până în momentul în care</a:t>
            </a:r>
            <a:r>
              <a:rPr lang="en-US" altLang="en-US" sz="2200" dirty="0">
                <a:latin typeface="Garamond" pitchFamily="18" charset="0"/>
              </a:rPr>
              <a:t> </a:t>
            </a:r>
            <a:r>
              <a:rPr lang="ro-RO" altLang="en-US" sz="2200" dirty="0">
                <a:latin typeface="Garamond" pitchFamily="18" charset="0"/>
              </a:rPr>
              <a:t>obţine controlul UCP (rulează)</a:t>
            </a:r>
            <a:r>
              <a:rPr lang="en-US" altLang="en-US" sz="2200" dirty="0">
                <a:latin typeface="Garamond" pitchFamily="18" charset="0"/>
              </a:rPr>
              <a:t>.</a:t>
            </a:r>
          </a:p>
        </p:txBody>
      </p:sp>
      <p:sp>
        <p:nvSpPr>
          <p:cNvPr id="14340" name="Rectangle 7"/>
          <p:cNvSpPr>
            <a:spLocks noChangeArrowheads="1"/>
          </p:cNvSpPr>
          <p:nvPr/>
        </p:nvSpPr>
        <p:spPr bwMode="auto">
          <a:xfrm>
            <a:off x="533400" y="304800"/>
            <a:ext cx="7924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o-RO" altLang="en-US" sz="3300" b="1" dirty="0">
                <a:solidFill>
                  <a:schemeClr val="tx2"/>
                </a:solidFill>
                <a:latin typeface="Garamond" pitchFamily="18" charset="0"/>
              </a:rPr>
              <a:t>Planificarea UC</a:t>
            </a:r>
            <a:r>
              <a:rPr lang="en-US" altLang="en-US" sz="3300" b="1" dirty="0">
                <a:solidFill>
                  <a:schemeClr val="tx2"/>
                </a:solidFill>
                <a:latin typeface="Garamond" pitchFamily="18" charset="0"/>
              </a:rPr>
              <a:t>P</a:t>
            </a:r>
            <a:r>
              <a:rPr lang="ro-RO" altLang="en-US" sz="3300" b="1" dirty="0">
                <a:solidFill>
                  <a:schemeClr val="tx2"/>
                </a:solidFill>
                <a:latin typeface="Garamond" pitchFamily="18" charset="0"/>
              </a:rPr>
              <a:t> – Round Robin</a:t>
            </a:r>
            <a:endParaRPr lang="en-US" altLang="en-US" sz="3300" b="1" dirty="0">
              <a:solidFill>
                <a:schemeClr val="tx2"/>
              </a:solidFill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5D18572-031F-47F3-972B-ADEEC0BC9666}" type="slidenum">
              <a:rPr lang="en-US" altLang="en-US" sz="160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600" dirty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305800" cy="3886200"/>
          </a:xfrm>
        </p:spPr>
        <p:txBody>
          <a:bodyPr/>
          <a:lstStyle/>
          <a:p>
            <a:pPr>
              <a:buFontTx/>
              <a:buNone/>
            </a:pPr>
            <a:r>
              <a:rPr lang="ro-RO" altLang="en-US" sz="2400" b="1" dirty="0">
                <a:solidFill>
                  <a:schemeClr val="accent2"/>
                </a:solidFill>
                <a:latin typeface="Garamond" pitchFamily="18" charset="0"/>
              </a:rPr>
              <a:t>Coada circulară (</a:t>
            </a:r>
            <a:r>
              <a:rPr lang="en-US" altLang="en-US" sz="2400" b="1" dirty="0">
                <a:solidFill>
                  <a:schemeClr val="accent2"/>
                </a:solidFill>
                <a:latin typeface="Garamond" pitchFamily="18" charset="0"/>
              </a:rPr>
              <a:t>ROUND ROBIN</a:t>
            </a:r>
            <a:r>
              <a:rPr lang="ro-RO" altLang="en-US" sz="2400" b="1" dirty="0">
                <a:solidFill>
                  <a:schemeClr val="accent2"/>
                </a:solidFill>
                <a:latin typeface="Garamond" pitchFamily="18" charset="0"/>
              </a:rPr>
              <a:t>)</a:t>
            </a:r>
            <a:endParaRPr lang="en-US" altLang="en-US" sz="2400" b="1" dirty="0">
              <a:latin typeface="Garamond" pitchFamily="18" charset="0"/>
            </a:endParaRPr>
          </a:p>
          <a:p>
            <a:pPr>
              <a:buFontTx/>
              <a:buNone/>
            </a:pPr>
            <a:r>
              <a:rPr lang="ro-RO" altLang="en-US" sz="2400" dirty="0">
                <a:latin typeface="Garamond" pitchFamily="18" charset="0"/>
              </a:rPr>
              <a:t>Se alege un cuantum de timp</a:t>
            </a:r>
            <a:endParaRPr lang="en-US" altLang="en-US" sz="2400" dirty="0">
              <a:latin typeface="Garamond" pitchFamily="18" charset="0"/>
            </a:endParaRPr>
          </a:p>
          <a:p>
            <a:pPr lvl="2"/>
            <a:r>
              <a:rPr lang="ro-RO" altLang="en-US" dirty="0">
                <a:latin typeface="Garamond" pitchFamily="18" charset="0"/>
              </a:rPr>
              <a:t>Dacă acesta este prea scurt – se va pierde prea mult timp cu comutarea contextului</a:t>
            </a:r>
          </a:p>
          <a:p>
            <a:pPr lvl="2"/>
            <a:r>
              <a:rPr lang="en-US" altLang="en-US" dirty="0">
                <a:latin typeface="Garamond" pitchFamily="18" charset="0"/>
              </a:rPr>
              <a:t> </a:t>
            </a:r>
            <a:r>
              <a:rPr lang="ro-RO" altLang="en-US" dirty="0">
                <a:latin typeface="Garamond" pitchFamily="18" charset="0"/>
              </a:rPr>
              <a:t>Dacă acesta este prea lung</a:t>
            </a:r>
            <a:r>
              <a:rPr lang="en-US" altLang="en-US" dirty="0">
                <a:latin typeface="Garamond" pitchFamily="18" charset="0"/>
              </a:rPr>
              <a:t> – </a:t>
            </a:r>
            <a:r>
              <a:rPr lang="ro-RO" altLang="en-US" dirty="0">
                <a:latin typeface="Garamond" pitchFamily="18" charset="0"/>
              </a:rPr>
              <a:t>latenţa de replanificare este prea mare</a:t>
            </a:r>
            <a:r>
              <a:rPr lang="en-US" altLang="en-US" dirty="0">
                <a:latin typeface="Garamond" pitchFamily="18" charset="0"/>
              </a:rPr>
              <a:t>. </a:t>
            </a:r>
            <a:r>
              <a:rPr lang="ro-RO" altLang="en-US" dirty="0">
                <a:latin typeface="Garamond" pitchFamily="18" charset="0"/>
              </a:rPr>
              <a:t>Dacă multe procese doresc UCP</a:t>
            </a:r>
            <a:r>
              <a:rPr lang="en-US" altLang="en-US" dirty="0">
                <a:latin typeface="Garamond" pitchFamily="18" charset="0"/>
              </a:rPr>
              <a:t>, </a:t>
            </a:r>
            <a:r>
              <a:rPr lang="ro-RO" altLang="en-US" dirty="0">
                <a:latin typeface="Garamond" pitchFamily="18" charset="0"/>
              </a:rPr>
              <a:t>atunci se pierde prea mult timp ca acestea să acceseze UCP şi se ajunge la cazul FIFO</a:t>
            </a:r>
            <a:r>
              <a:rPr lang="en-US" altLang="en-US" dirty="0">
                <a:latin typeface="Garamond" pitchFamily="18" charset="0"/>
              </a:rPr>
              <a:t>.</a:t>
            </a:r>
          </a:p>
          <a:p>
            <a:pPr lvl="2"/>
            <a:r>
              <a:rPr lang="ro-RO" altLang="en-US" dirty="0">
                <a:latin typeface="Garamond" pitchFamily="18" charset="0"/>
              </a:rPr>
              <a:t>De regulă, se ajustează a.î. majoritatea proceselor</a:t>
            </a:r>
            <a:r>
              <a:rPr lang="en-US" altLang="en-US" dirty="0">
                <a:latin typeface="Garamond" pitchFamily="18" charset="0"/>
              </a:rPr>
              <a:t> </a:t>
            </a:r>
            <a:r>
              <a:rPr lang="ro-RO" altLang="en-US" dirty="0">
                <a:latin typeface="Garamond" pitchFamily="18" charset="0"/>
              </a:rPr>
              <a:t>să nu îşi utilizeze timpul într-un singur cuantum.</a:t>
            </a:r>
            <a:r>
              <a:rPr lang="en-US" altLang="en-US" dirty="0">
                <a:latin typeface="Garamond" pitchFamily="18" charset="0"/>
              </a:rPr>
              <a:t>  </a:t>
            </a:r>
          </a:p>
          <a:p>
            <a:endParaRPr lang="en-US" altLang="en-US" sz="2000" dirty="0">
              <a:latin typeface="Garamond" pitchFamily="18" charset="0"/>
            </a:endParaRPr>
          </a:p>
        </p:txBody>
      </p:sp>
      <p:sp>
        <p:nvSpPr>
          <p:cNvPr id="15364" name="Rectangle 7"/>
          <p:cNvSpPr>
            <a:spLocks noChangeArrowheads="1"/>
          </p:cNvSpPr>
          <p:nvPr/>
        </p:nvSpPr>
        <p:spPr bwMode="auto">
          <a:xfrm>
            <a:off x="762000" y="304800"/>
            <a:ext cx="7467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endParaRPr lang="ro-RO" altLang="en-US" sz="3300" b="1" dirty="0">
              <a:solidFill>
                <a:schemeClr val="tx2"/>
              </a:solidFill>
              <a:latin typeface="Garamond" pitchFamily="18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ro-RO" altLang="en-US" sz="3300" b="1" dirty="0">
                <a:solidFill>
                  <a:schemeClr val="tx2"/>
                </a:solidFill>
                <a:latin typeface="Garamond" pitchFamily="18" charset="0"/>
              </a:rPr>
              <a:t>Planificarea UC</a:t>
            </a:r>
            <a:r>
              <a:rPr lang="en-US" altLang="en-US" sz="3300" b="1" dirty="0">
                <a:solidFill>
                  <a:schemeClr val="tx2"/>
                </a:solidFill>
                <a:latin typeface="Garamond" pitchFamily="18" charset="0"/>
              </a:rPr>
              <a:t>P</a:t>
            </a:r>
            <a:r>
              <a:rPr lang="ro-RO" altLang="en-US" sz="3300" b="1" dirty="0">
                <a:solidFill>
                  <a:schemeClr val="tx2"/>
                </a:solidFill>
                <a:latin typeface="Garamond" pitchFamily="18" charset="0"/>
              </a:rPr>
              <a:t> – Round Robin</a:t>
            </a:r>
            <a:endParaRPr lang="en-US" altLang="en-US" sz="3300" b="1" dirty="0">
              <a:solidFill>
                <a:schemeClr val="tx2"/>
              </a:solidFill>
              <a:latin typeface="Garamond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3300" b="1" dirty="0">
              <a:solidFill>
                <a:schemeClr val="tx2"/>
              </a:solidFill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69DD81D-BF7B-4C3F-A39A-51CDC180EA4A}" type="slidenum">
              <a:rPr lang="en-US" altLang="en-US" sz="160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600" dirty="0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304800" y="1447800"/>
            <a:ext cx="58674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95288" indent="-3952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800100" indent="-1778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buFontTx/>
              <a:buNone/>
            </a:pPr>
            <a:r>
              <a:rPr lang="en-US" altLang="en-US" sz="1600" b="1" dirty="0">
                <a:latin typeface="Garamond" pitchFamily="18" charset="0"/>
              </a:rPr>
              <a:t>E</a:t>
            </a:r>
            <a:r>
              <a:rPr lang="ro-RO" altLang="en-US" sz="1600" b="1">
                <a:latin typeface="Garamond" pitchFamily="18" charset="0"/>
              </a:rPr>
              <a:t>xemplu</a:t>
            </a:r>
            <a:r>
              <a:rPr lang="en-US" altLang="en-US" sz="1600" b="1" dirty="0">
                <a:latin typeface="Garamond" pitchFamily="18" charset="0"/>
              </a:rPr>
              <a:t>:</a:t>
            </a:r>
          </a:p>
          <a:p>
            <a:pPr lvl="1" algn="just">
              <a:buFontTx/>
              <a:buNone/>
            </a:pPr>
            <a:r>
              <a:rPr lang="en-US" altLang="en-US" sz="1600" b="1" dirty="0">
                <a:latin typeface="Garamond" pitchFamily="18" charset="0"/>
              </a:rPr>
              <a:t> 		Process  	</a:t>
            </a:r>
            <a:r>
              <a:rPr lang="ro-RO" altLang="en-US" sz="1600" b="1">
                <a:latin typeface="Garamond" pitchFamily="18" charset="0"/>
              </a:rPr>
              <a:t>	Timpul de</a:t>
            </a:r>
            <a:r>
              <a:rPr lang="en-US" altLang="en-US" sz="1600" b="1" dirty="0">
                <a:latin typeface="Garamond" pitchFamily="18" charset="0"/>
              </a:rPr>
              <a:t>		</a:t>
            </a:r>
            <a:r>
              <a:rPr lang="ro-RO" altLang="en-US" sz="1600" b="1">
                <a:latin typeface="Garamond" pitchFamily="18" charset="0"/>
              </a:rPr>
              <a:t>Timpul</a:t>
            </a:r>
            <a:r>
              <a:rPr lang="en-US" altLang="en-US" sz="1600" b="1" dirty="0">
                <a:latin typeface="Garamond" pitchFamily="18" charset="0"/>
              </a:rPr>
              <a:t> </a:t>
            </a:r>
          </a:p>
          <a:p>
            <a:pPr lvl="1" algn="just">
              <a:buFontTx/>
              <a:buNone/>
            </a:pPr>
            <a:r>
              <a:rPr lang="en-US" altLang="en-US" sz="1600" b="1" dirty="0">
                <a:latin typeface="Garamond" pitchFamily="18" charset="0"/>
              </a:rPr>
              <a:t>  			             	</a:t>
            </a:r>
            <a:r>
              <a:rPr lang="ro-RO" altLang="en-US" sz="1600" b="1">
                <a:latin typeface="Garamond" pitchFamily="18" charset="0"/>
              </a:rPr>
              <a:t>sosire</a:t>
            </a:r>
            <a:r>
              <a:rPr lang="en-US" altLang="en-US" sz="1600" b="1" dirty="0">
                <a:latin typeface="Garamond" pitchFamily="18" charset="0"/>
              </a:rPr>
              <a:t>		</a:t>
            </a:r>
            <a:r>
              <a:rPr lang="ro-RO" altLang="en-US" sz="1600" b="1">
                <a:latin typeface="Garamond" pitchFamily="18" charset="0"/>
              </a:rPr>
              <a:t>de serviciu</a:t>
            </a:r>
            <a:endParaRPr lang="en-US" altLang="en-US" sz="1600" b="1" dirty="0">
              <a:latin typeface="Garamond" pitchFamily="18" charset="0"/>
            </a:endParaRPr>
          </a:p>
          <a:p>
            <a:pPr lvl="1" algn="just">
              <a:buFontTx/>
              <a:buNone/>
            </a:pPr>
            <a:r>
              <a:rPr lang="en-US" altLang="en-US" sz="1600" b="1" dirty="0">
                <a:latin typeface="Garamond" pitchFamily="18" charset="0"/>
              </a:rPr>
              <a:t>	 	    1 		    0 		      8</a:t>
            </a:r>
          </a:p>
          <a:p>
            <a:pPr lvl="1" algn="just">
              <a:buFontTx/>
              <a:buNone/>
            </a:pPr>
            <a:r>
              <a:rPr lang="en-US" altLang="en-US" sz="1600" b="1" dirty="0">
                <a:latin typeface="Garamond" pitchFamily="18" charset="0"/>
              </a:rPr>
              <a:t>		    2 		    1 		      4</a:t>
            </a:r>
          </a:p>
          <a:p>
            <a:pPr lvl="1" algn="just">
              <a:buFontTx/>
              <a:buNone/>
            </a:pPr>
            <a:r>
              <a:rPr lang="en-US" altLang="en-US" sz="1600" b="1" dirty="0">
                <a:latin typeface="Garamond" pitchFamily="18" charset="0"/>
              </a:rPr>
              <a:t>	 	    3 		    2 		      9</a:t>
            </a:r>
          </a:p>
          <a:p>
            <a:pPr lvl="1" algn="just">
              <a:buFontTx/>
              <a:buNone/>
            </a:pPr>
            <a:r>
              <a:rPr lang="en-US" altLang="en-US" sz="1600" b="1" dirty="0">
                <a:latin typeface="Garamond" pitchFamily="18" charset="0"/>
              </a:rPr>
              <a:t>	 	    4 		    3 		      5</a:t>
            </a:r>
            <a:endParaRPr lang="en-US" altLang="en-US" sz="1600" dirty="0">
              <a:latin typeface="Garamond" pitchFamily="18" charset="0"/>
            </a:endParaRPr>
          </a:p>
        </p:txBody>
      </p:sp>
      <p:sp>
        <p:nvSpPr>
          <p:cNvPr id="16388" name="Rectangle 5"/>
          <p:cNvSpPr>
            <a:spLocks noChangeArrowheads="1"/>
          </p:cNvSpPr>
          <p:nvPr/>
        </p:nvSpPr>
        <p:spPr bwMode="auto">
          <a:xfrm>
            <a:off x="609600" y="4191000"/>
            <a:ext cx="8229600" cy="609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800" dirty="0">
              <a:latin typeface="Garamond" pitchFamily="18" charset="0"/>
            </a:endParaRPr>
          </a:p>
        </p:txBody>
      </p:sp>
      <p:sp>
        <p:nvSpPr>
          <p:cNvPr id="16389" name="Line 6"/>
          <p:cNvSpPr>
            <a:spLocks noChangeShapeType="1"/>
          </p:cNvSpPr>
          <p:nvPr/>
        </p:nvSpPr>
        <p:spPr bwMode="auto">
          <a:xfrm>
            <a:off x="609600" y="41910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6390" name="Line 7"/>
          <p:cNvSpPr>
            <a:spLocks noChangeShapeType="1"/>
          </p:cNvSpPr>
          <p:nvPr/>
        </p:nvSpPr>
        <p:spPr bwMode="auto">
          <a:xfrm>
            <a:off x="8839200" y="41910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6391" name="Line 8"/>
          <p:cNvSpPr>
            <a:spLocks noChangeShapeType="1"/>
          </p:cNvSpPr>
          <p:nvPr/>
        </p:nvSpPr>
        <p:spPr bwMode="auto">
          <a:xfrm>
            <a:off x="2514600" y="41910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6392" name="Line 9"/>
          <p:cNvSpPr>
            <a:spLocks noChangeShapeType="1"/>
          </p:cNvSpPr>
          <p:nvPr/>
        </p:nvSpPr>
        <p:spPr bwMode="auto">
          <a:xfrm>
            <a:off x="3810000" y="41910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6393" name="Line 10"/>
          <p:cNvSpPr>
            <a:spLocks noChangeShapeType="1"/>
          </p:cNvSpPr>
          <p:nvPr/>
        </p:nvSpPr>
        <p:spPr bwMode="auto">
          <a:xfrm>
            <a:off x="5105400" y="41910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6394" name="Text Box 11"/>
          <p:cNvSpPr txBox="1">
            <a:spLocks noChangeArrowheads="1"/>
          </p:cNvSpPr>
          <p:nvPr/>
        </p:nvSpPr>
        <p:spPr bwMode="auto">
          <a:xfrm>
            <a:off x="457200" y="5037138"/>
            <a:ext cx="2682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 dirty="0">
                <a:latin typeface="Garamond" pitchFamily="18" charset="0"/>
              </a:rPr>
              <a:t>0</a:t>
            </a:r>
          </a:p>
        </p:txBody>
      </p:sp>
      <p:sp>
        <p:nvSpPr>
          <p:cNvPr id="16395" name="Text Box 12"/>
          <p:cNvSpPr txBox="1">
            <a:spLocks noChangeArrowheads="1"/>
          </p:cNvSpPr>
          <p:nvPr/>
        </p:nvSpPr>
        <p:spPr bwMode="auto">
          <a:xfrm>
            <a:off x="2362200" y="5037138"/>
            <a:ext cx="2682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 dirty="0">
                <a:latin typeface="Garamond" pitchFamily="18" charset="0"/>
              </a:rPr>
              <a:t>8</a:t>
            </a:r>
          </a:p>
        </p:txBody>
      </p:sp>
      <p:sp>
        <p:nvSpPr>
          <p:cNvPr id="16396" name="Text Box 13"/>
          <p:cNvSpPr txBox="1">
            <a:spLocks noChangeArrowheads="1"/>
          </p:cNvSpPr>
          <p:nvPr/>
        </p:nvSpPr>
        <p:spPr bwMode="auto">
          <a:xfrm>
            <a:off x="3657600" y="5037138"/>
            <a:ext cx="3381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 dirty="0">
                <a:latin typeface="Garamond" pitchFamily="18" charset="0"/>
              </a:rPr>
              <a:t>12</a:t>
            </a:r>
          </a:p>
        </p:txBody>
      </p:sp>
      <p:sp>
        <p:nvSpPr>
          <p:cNvPr id="16397" name="Text Box 14"/>
          <p:cNvSpPr txBox="1">
            <a:spLocks noChangeArrowheads="1"/>
          </p:cNvSpPr>
          <p:nvPr/>
        </p:nvSpPr>
        <p:spPr bwMode="auto">
          <a:xfrm>
            <a:off x="4876800" y="5037138"/>
            <a:ext cx="3381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 dirty="0">
                <a:latin typeface="Garamond" pitchFamily="18" charset="0"/>
              </a:rPr>
              <a:t>16</a:t>
            </a:r>
          </a:p>
        </p:txBody>
      </p:sp>
      <p:sp>
        <p:nvSpPr>
          <p:cNvPr id="16398" name="Text Box 15"/>
          <p:cNvSpPr txBox="1">
            <a:spLocks noChangeArrowheads="1"/>
          </p:cNvSpPr>
          <p:nvPr/>
        </p:nvSpPr>
        <p:spPr bwMode="auto">
          <a:xfrm>
            <a:off x="8686800" y="5037138"/>
            <a:ext cx="352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 dirty="0">
                <a:latin typeface="Garamond" pitchFamily="18" charset="0"/>
              </a:rPr>
              <a:t>26</a:t>
            </a:r>
          </a:p>
        </p:txBody>
      </p:sp>
      <p:sp>
        <p:nvSpPr>
          <p:cNvPr id="16399" name="Text Box 16"/>
          <p:cNvSpPr txBox="1">
            <a:spLocks noChangeArrowheads="1"/>
          </p:cNvSpPr>
          <p:nvPr/>
        </p:nvSpPr>
        <p:spPr bwMode="auto">
          <a:xfrm>
            <a:off x="1752600" y="4354513"/>
            <a:ext cx="404813" cy="33655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Garamond" pitchFamily="18" charset="0"/>
              </a:rPr>
              <a:t>P2</a:t>
            </a:r>
          </a:p>
        </p:txBody>
      </p:sp>
      <p:sp>
        <p:nvSpPr>
          <p:cNvPr id="16400" name="Text Box 17"/>
          <p:cNvSpPr txBox="1">
            <a:spLocks noChangeArrowheads="1"/>
          </p:cNvSpPr>
          <p:nvPr/>
        </p:nvSpPr>
        <p:spPr bwMode="auto">
          <a:xfrm>
            <a:off x="2819400" y="4354513"/>
            <a:ext cx="404813" cy="33655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Garamond" pitchFamily="18" charset="0"/>
              </a:rPr>
              <a:t>P3</a:t>
            </a:r>
          </a:p>
        </p:txBody>
      </p:sp>
      <p:sp>
        <p:nvSpPr>
          <p:cNvPr id="16401" name="Text Box 18"/>
          <p:cNvSpPr txBox="1">
            <a:spLocks noChangeArrowheads="1"/>
          </p:cNvSpPr>
          <p:nvPr/>
        </p:nvSpPr>
        <p:spPr bwMode="auto">
          <a:xfrm>
            <a:off x="4267200" y="4354513"/>
            <a:ext cx="404813" cy="33655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Garamond" pitchFamily="18" charset="0"/>
              </a:rPr>
              <a:t>P4</a:t>
            </a:r>
          </a:p>
        </p:txBody>
      </p:sp>
      <p:sp>
        <p:nvSpPr>
          <p:cNvPr id="16402" name="Text Box 19"/>
          <p:cNvSpPr txBox="1">
            <a:spLocks noChangeArrowheads="1"/>
          </p:cNvSpPr>
          <p:nvPr/>
        </p:nvSpPr>
        <p:spPr bwMode="auto">
          <a:xfrm>
            <a:off x="5562600" y="4354513"/>
            <a:ext cx="390525" cy="33655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Garamond" pitchFamily="18" charset="0"/>
              </a:rPr>
              <a:t>P1</a:t>
            </a:r>
          </a:p>
        </p:txBody>
      </p:sp>
      <p:sp>
        <p:nvSpPr>
          <p:cNvPr id="16403" name="Text Box 20"/>
          <p:cNvSpPr txBox="1">
            <a:spLocks noChangeArrowheads="1"/>
          </p:cNvSpPr>
          <p:nvPr/>
        </p:nvSpPr>
        <p:spPr bwMode="auto">
          <a:xfrm>
            <a:off x="517525" y="3630613"/>
            <a:ext cx="42449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Garamond" pitchFamily="18" charset="0"/>
              </a:rPr>
              <a:t>Round Robin, </a:t>
            </a:r>
            <a:r>
              <a:rPr lang="ro-RO" altLang="en-US" sz="1800" b="1" dirty="0">
                <a:latin typeface="Garamond" pitchFamily="18" charset="0"/>
              </a:rPr>
              <a:t>c</a:t>
            </a:r>
            <a:r>
              <a:rPr lang="en-US" altLang="en-US" sz="1800" b="1" dirty="0">
                <a:latin typeface="Garamond" pitchFamily="18" charset="0"/>
              </a:rPr>
              <a:t>uantum = 4, </a:t>
            </a:r>
            <a:r>
              <a:rPr lang="ro-RO" altLang="en-US" sz="1800" b="1" dirty="0">
                <a:latin typeface="Garamond" pitchFamily="18" charset="0"/>
              </a:rPr>
              <a:t>fără priorităţi</a:t>
            </a:r>
            <a:endParaRPr lang="en-US" altLang="en-US" sz="1800" b="1" dirty="0">
              <a:latin typeface="Garamond" pitchFamily="18" charset="0"/>
            </a:endParaRPr>
          </a:p>
        </p:txBody>
      </p:sp>
      <p:sp>
        <p:nvSpPr>
          <p:cNvPr id="16404" name="Text Box 21"/>
          <p:cNvSpPr txBox="1">
            <a:spLocks noChangeArrowheads="1"/>
          </p:cNvSpPr>
          <p:nvPr/>
        </p:nvSpPr>
        <p:spPr bwMode="auto">
          <a:xfrm>
            <a:off x="1524000" y="5726113"/>
            <a:ext cx="707956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o-RO" altLang="en-US" sz="1600" b="1" dirty="0">
                <a:latin typeface="Garamond" pitchFamily="18" charset="0"/>
              </a:rPr>
              <a:t>Timpul mediu de </a:t>
            </a:r>
            <a:r>
              <a:rPr lang="en-US" altLang="en-US" sz="1600" b="1" dirty="0" err="1">
                <a:latin typeface="Garamond" pitchFamily="18" charset="0"/>
              </a:rPr>
              <a:t>reziden</a:t>
            </a:r>
            <a:r>
              <a:rPr lang="ro-RO" altLang="en-US" sz="1600" b="1" dirty="0" err="1">
                <a:latin typeface="Garamond" pitchFamily="18" charset="0"/>
              </a:rPr>
              <a:t>ță</a:t>
            </a:r>
            <a:r>
              <a:rPr lang="en-US" altLang="en-US" sz="1600" b="1" dirty="0">
                <a:latin typeface="Garamond" pitchFamily="18" charset="0"/>
              </a:rPr>
              <a:t>= ( (20-0) + (8-1) + (26-2) + (25-3) )/4 = 74/4 = 18.5</a:t>
            </a:r>
          </a:p>
        </p:txBody>
      </p:sp>
      <p:sp>
        <p:nvSpPr>
          <p:cNvPr id="16405" name="Text Box 22"/>
          <p:cNvSpPr txBox="1">
            <a:spLocks noChangeArrowheads="1"/>
          </p:cNvSpPr>
          <p:nvPr/>
        </p:nvSpPr>
        <p:spPr bwMode="auto">
          <a:xfrm>
            <a:off x="685800" y="4354513"/>
            <a:ext cx="390525" cy="33655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Garamond" pitchFamily="18" charset="0"/>
              </a:rPr>
              <a:t>P1</a:t>
            </a:r>
          </a:p>
        </p:txBody>
      </p:sp>
      <p:sp>
        <p:nvSpPr>
          <p:cNvPr id="16406" name="Line 23"/>
          <p:cNvSpPr>
            <a:spLocks noChangeShapeType="1"/>
          </p:cNvSpPr>
          <p:nvPr/>
        </p:nvSpPr>
        <p:spPr bwMode="auto">
          <a:xfrm>
            <a:off x="1447800" y="41910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6407" name="Text Box 24"/>
          <p:cNvSpPr txBox="1">
            <a:spLocks noChangeArrowheads="1"/>
          </p:cNvSpPr>
          <p:nvPr/>
        </p:nvSpPr>
        <p:spPr bwMode="auto">
          <a:xfrm>
            <a:off x="1295400" y="5037138"/>
            <a:ext cx="2682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 dirty="0">
                <a:latin typeface="Garamond" pitchFamily="18" charset="0"/>
              </a:rPr>
              <a:t>4</a:t>
            </a:r>
          </a:p>
        </p:txBody>
      </p:sp>
      <p:sp>
        <p:nvSpPr>
          <p:cNvPr id="16408" name="Text Box 25"/>
          <p:cNvSpPr txBox="1">
            <a:spLocks noChangeArrowheads="1"/>
          </p:cNvSpPr>
          <p:nvPr/>
        </p:nvSpPr>
        <p:spPr bwMode="auto">
          <a:xfrm>
            <a:off x="6629400" y="4354513"/>
            <a:ext cx="404813" cy="33655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Garamond" pitchFamily="18" charset="0"/>
              </a:rPr>
              <a:t>P3</a:t>
            </a:r>
          </a:p>
        </p:txBody>
      </p:sp>
      <p:sp>
        <p:nvSpPr>
          <p:cNvPr id="16409" name="Text Box 26"/>
          <p:cNvSpPr txBox="1">
            <a:spLocks noChangeArrowheads="1"/>
          </p:cNvSpPr>
          <p:nvPr/>
        </p:nvSpPr>
        <p:spPr bwMode="auto">
          <a:xfrm>
            <a:off x="7467600" y="4354513"/>
            <a:ext cx="404813" cy="33655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Garamond" pitchFamily="18" charset="0"/>
              </a:rPr>
              <a:t>P4</a:t>
            </a:r>
          </a:p>
        </p:txBody>
      </p:sp>
      <p:sp>
        <p:nvSpPr>
          <p:cNvPr id="16410" name="Line 27"/>
          <p:cNvSpPr>
            <a:spLocks noChangeShapeType="1"/>
          </p:cNvSpPr>
          <p:nvPr/>
        </p:nvSpPr>
        <p:spPr bwMode="auto">
          <a:xfrm>
            <a:off x="6324600" y="41910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6411" name="Text Box 28"/>
          <p:cNvSpPr txBox="1">
            <a:spLocks noChangeArrowheads="1"/>
          </p:cNvSpPr>
          <p:nvPr/>
        </p:nvSpPr>
        <p:spPr bwMode="auto">
          <a:xfrm>
            <a:off x="6096000" y="5037138"/>
            <a:ext cx="352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 dirty="0">
                <a:latin typeface="Garamond" pitchFamily="18" charset="0"/>
              </a:rPr>
              <a:t>20</a:t>
            </a:r>
          </a:p>
        </p:txBody>
      </p:sp>
      <p:sp>
        <p:nvSpPr>
          <p:cNvPr id="16412" name="Line 29"/>
          <p:cNvSpPr>
            <a:spLocks noChangeShapeType="1"/>
          </p:cNvSpPr>
          <p:nvPr/>
        </p:nvSpPr>
        <p:spPr bwMode="auto">
          <a:xfrm>
            <a:off x="7315200" y="41910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6413" name="Text Box 30"/>
          <p:cNvSpPr txBox="1">
            <a:spLocks noChangeArrowheads="1"/>
          </p:cNvSpPr>
          <p:nvPr/>
        </p:nvSpPr>
        <p:spPr bwMode="auto">
          <a:xfrm>
            <a:off x="7086600" y="5037138"/>
            <a:ext cx="352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 dirty="0">
                <a:latin typeface="Garamond" pitchFamily="18" charset="0"/>
              </a:rPr>
              <a:t>24</a:t>
            </a:r>
          </a:p>
        </p:txBody>
      </p:sp>
      <p:sp>
        <p:nvSpPr>
          <p:cNvPr id="16414" name="Text Box 31"/>
          <p:cNvSpPr txBox="1">
            <a:spLocks noChangeArrowheads="1"/>
          </p:cNvSpPr>
          <p:nvPr/>
        </p:nvSpPr>
        <p:spPr bwMode="auto">
          <a:xfrm>
            <a:off x="7924800" y="5037138"/>
            <a:ext cx="352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 dirty="0">
                <a:latin typeface="Garamond" pitchFamily="18" charset="0"/>
              </a:rPr>
              <a:t>25</a:t>
            </a:r>
          </a:p>
        </p:txBody>
      </p:sp>
      <p:sp>
        <p:nvSpPr>
          <p:cNvPr id="16415" name="Text Box 32"/>
          <p:cNvSpPr txBox="1">
            <a:spLocks noChangeArrowheads="1"/>
          </p:cNvSpPr>
          <p:nvPr/>
        </p:nvSpPr>
        <p:spPr bwMode="auto">
          <a:xfrm>
            <a:off x="8305800" y="4354513"/>
            <a:ext cx="404813" cy="33655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Garamond" pitchFamily="18" charset="0"/>
              </a:rPr>
              <a:t>P3</a:t>
            </a:r>
          </a:p>
        </p:txBody>
      </p:sp>
      <p:sp>
        <p:nvSpPr>
          <p:cNvPr id="16416" name="Line 33"/>
          <p:cNvSpPr>
            <a:spLocks noChangeShapeType="1"/>
          </p:cNvSpPr>
          <p:nvPr/>
        </p:nvSpPr>
        <p:spPr bwMode="auto">
          <a:xfrm>
            <a:off x="8077200" y="41910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6417" name="Rectangle 39"/>
          <p:cNvSpPr>
            <a:spLocks noGrp="1" noChangeArrowheads="1"/>
          </p:cNvSpPr>
          <p:nvPr>
            <p:ph type="ctrTitle"/>
          </p:nvPr>
        </p:nvSpPr>
        <p:spPr>
          <a:xfrm>
            <a:off x="680698" y="228600"/>
            <a:ext cx="7827508" cy="914400"/>
          </a:xfrm>
          <a:noFill/>
        </p:spPr>
        <p:txBody>
          <a:bodyPr/>
          <a:lstStyle/>
          <a:p>
            <a:r>
              <a:rPr lang="ro-RO" altLang="en-US" sz="3300" b="1" dirty="0">
                <a:latin typeface="Garamond" pitchFamily="18" charset="0"/>
              </a:rPr>
              <a:t>Exemplu de planificare Round Robin</a:t>
            </a:r>
            <a:endParaRPr lang="en-US" altLang="en-US" sz="3300" b="1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7A87946-A1D9-4F66-9799-45C9F7D2B59B}" type="slidenum">
              <a:rPr lang="en-US" altLang="en-US" sz="160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600" dirty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05800" cy="22860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buFontTx/>
              <a:buNone/>
            </a:pPr>
            <a:r>
              <a:rPr lang="ro-RO" altLang="en-US" sz="2400" b="1" dirty="0">
                <a:solidFill>
                  <a:schemeClr val="accent2"/>
                </a:solidFill>
                <a:latin typeface="Garamond" pitchFamily="18" charset="0"/>
              </a:rPr>
              <a:t>Cozi multi nivel</a:t>
            </a:r>
            <a:endParaRPr lang="en-US" altLang="en-US" sz="2400" b="1" dirty="0">
              <a:latin typeface="Garamond" pitchFamily="18" charset="0"/>
            </a:endParaRPr>
          </a:p>
          <a:p>
            <a:pPr>
              <a:lnSpc>
                <a:spcPct val="90000"/>
              </a:lnSpc>
              <a:buFont typeface="Symbol" pitchFamily="18" charset="2"/>
              <a:buChar char="·"/>
            </a:pPr>
            <a:r>
              <a:rPr lang="ro-RO" altLang="en-US" sz="2000" dirty="0">
                <a:latin typeface="Garamond" pitchFamily="18" charset="0"/>
              </a:rPr>
              <a:t>Fiecare coadă are propriul algoritm de planificare</a:t>
            </a:r>
            <a:endParaRPr lang="en-US" altLang="en-US" sz="2000" dirty="0">
              <a:latin typeface="Garamond" pitchFamily="18" charset="0"/>
            </a:endParaRPr>
          </a:p>
          <a:p>
            <a:pPr>
              <a:lnSpc>
                <a:spcPct val="90000"/>
              </a:lnSpc>
              <a:buFont typeface="Symbol" pitchFamily="18" charset="2"/>
              <a:buChar char="·"/>
            </a:pPr>
            <a:r>
              <a:rPr lang="ro-RO" altLang="en-US" sz="2000" dirty="0">
                <a:latin typeface="Garamond" pitchFamily="18" charset="0"/>
              </a:rPr>
              <a:t>Alt algoritm </a:t>
            </a:r>
            <a:r>
              <a:rPr lang="en-US" altLang="en-US" sz="2000" dirty="0">
                <a:latin typeface="Garamond" pitchFamily="18" charset="0"/>
              </a:rPr>
              <a:t>(</a:t>
            </a:r>
            <a:r>
              <a:rPr lang="ro-RO" altLang="en-US" sz="2000" dirty="0">
                <a:latin typeface="Garamond" pitchFamily="18" charset="0"/>
              </a:rPr>
              <a:t>de regulă bazat pe priorităţi</a:t>
            </a:r>
            <a:r>
              <a:rPr lang="en-US" altLang="en-US" sz="2000" dirty="0">
                <a:latin typeface="Garamond" pitchFamily="18" charset="0"/>
              </a:rPr>
              <a:t>) </a:t>
            </a:r>
            <a:r>
              <a:rPr lang="ro-RO" altLang="en-US" sz="2000" dirty="0">
                <a:latin typeface="Garamond" pitchFamily="18" charset="0"/>
              </a:rPr>
              <a:t>asigură arbitrajul între cozi</a:t>
            </a:r>
            <a:endParaRPr lang="en-US" altLang="en-US" sz="2000" dirty="0">
              <a:latin typeface="Garamond" pitchFamily="18" charset="0"/>
            </a:endParaRPr>
          </a:p>
          <a:p>
            <a:pPr>
              <a:lnSpc>
                <a:spcPct val="90000"/>
              </a:lnSpc>
              <a:buFont typeface="Symbol" pitchFamily="18" charset="2"/>
              <a:buChar char="·"/>
            </a:pPr>
            <a:r>
              <a:rPr lang="ro-RO" altLang="en-US" sz="2000" dirty="0">
                <a:latin typeface="Garamond" pitchFamily="18" charset="0"/>
              </a:rPr>
              <a:t>Se poate utiliza un</a:t>
            </a:r>
            <a:r>
              <a:rPr lang="en-US" altLang="en-US" sz="2000" dirty="0">
                <a:latin typeface="Garamond" pitchFamily="18" charset="0"/>
              </a:rPr>
              <a:t> feedback </a:t>
            </a:r>
            <a:r>
              <a:rPr lang="ro-RO" altLang="en-US" sz="2000" dirty="0">
                <a:latin typeface="Garamond" pitchFamily="18" charset="0"/>
              </a:rPr>
              <a:t>pentru a schimba coada</a:t>
            </a:r>
            <a:endParaRPr lang="en-US" altLang="en-US" sz="2000" dirty="0">
              <a:latin typeface="Garamond" pitchFamily="18" charset="0"/>
            </a:endParaRPr>
          </a:p>
          <a:p>
            <a:pPr>
              <a:lnSpc>
                <a:spcPct val="90000"/>
              </a:lnSpc>
              <a:buFont typeface="Symbol" pitchFamily="18" charset="2"/>
              <a:buChar char="·"/>
            </a:pPr>
            <a:r>
              <a:rPr lang="en-US" altLang="en-US" sz="2000" dirty="0">
                <a:latin typeface="Garamond" pitchFamily="18" charset="0"/>
              </a:rPr>
              <a:t>Metod</a:t>
            </a:r>
            <a:r>
              <a:rPr lang="ro-RO" altLang="en-US" sz="2000" dirty="0">
                <a:latin typeface="Garamond" pitchFamily="18" charset="0"/>
              </a:rPr>
              <a:t>ă</a:t>
            </a:r>
            <a:r>
              <a:rPr lang="en-US" altLang="en-US" sz="2000" dirty="0">
                <a:latin typeface="Garamond" pitchFamily="18" charset="0"/>
              </a:rPr>
              <a:t> complex</a:t>
            </a:r>
            <a:r>
              <a:rPr lang="ro-RO" altLang="en-US" sz="2000" dirty="0">
                <a:latin typeface="Garamond" pitchFamily="18" charset="0"/>
              </a:rPr>
              <a:t>ă, dar flexibilă</a:t>
            </a:r>
            <a:endParaRPr lang="en-US" altLang="en-US" sz="2000" dirty="0">
              <a:latin typeface="Garamond" pitchFamily="18" charset="0"/>
            </a:endParaRPr>
          </a:p>
          <a:p>
            <a:pPr>
              <a:lnSpc>
                <a:spcPct val="90000"/>
              </a:lnSpc>
              <a:buFont typeface="Symbol" pitchFamily="18" charset="2"/>
              <a:buChar char="·"/>
            </a:pPr>
            <a:r>
              <a:rPr lang="ro-RO" altLang="en-US" sz="2000" dirty="0">
                <a:latin typeface="Garamond" pitchFamily="18" charset="0"/>
              </a:rPr>
              <a:t>Astfel, se pot separa procesele de sistem</a:t>
            </a:r>
            <a:r>
              <a:rPr lang="en-US" altLang="en-US" sz="2000" dirty="0">
                <a:latin typeface="Garamond" pitchFamily="18" charset="0"/>
              </a:rPr>
              <a:t>,</a:t>
            </a:r>
            <a:r>
              <a:rPr lang="ro-RO" altLang="en-US" sz="2000" dirty="0">
                <a:latin typeface="Garamond" pitchFamily="18" charset="0"/>
              </a:rPr>
              <a:t> cele</a:t>
            </a:r>
            <a:r>
              <a:rPr lang="en-US" altLang="en-US" sz="2000" dirty="0">
                <a:latin typeface="Garamond" pitchFamily="18" charset="0"/>
              </a:rPr>
              <a:t> interactive, batch, favor</a:t>
            </a:r>
            <a:r>
              <a:rPr lang="ro-RO" altLang="en-US" sz="2000" dirty="0">
                <a:latin typeface="Garamond" pitchFamily="18" charset="0"/>
              </a:rPr>
              <a:t>izate sau nefavorizate</a:t>
            </a:r>
            <a:endParaRPr lang="en-US" altLang="en-US" sz="2000" dirty="0">
              <a:latin typeface="Garamond" pitchFamily="18" charset="0"/>
            </a:endParaRPr>
          </a:p>
        </p:txBody>
      </p:sp>
      <p:pic>
        <p:nvPicPr>
          <p:cNvPr id="1741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9" t="8675" r="571" b="9201"/>
          <a:stretch>
            <a:fillRect/>
          </a:stretch>
        </p:blipFill>
        <p:spPr bwMode="auto">
          <a:xfrm>
            <a:off x="1447800" y="3868737"/>
            <a:ext cx="6330950" cy="2608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413" name="Rectangle 8"/>
          <p:cNvSpPr>
            <a:spLocks noChangeArrowheads="1"/>
          </p:cNvSpPr>
          <p:nvPr/>
        </p:nvSpPr>
        <p:spPr bwMode="auto">
          <a:xfrm>
            <a:off x="533400" y="304800"/>
            <a:ext cx="79311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o-RO" altLang="en-US" sz="3300" b="1" dirty="0">
                <a:solidFill>
                  <a:schemeClr val="tx2"/>
                </a:solidFill>
                <a:latin typeface="Garamond" pitchFamily="18" charset="0"/>
              </a:rPr>
              <a:t>Planificarea UC</a:t>
            </a:r>
            <a:r>
              <a:rPr lang="en-US" altLang="en-US" sz="3300" b="1" dirty="0">
                <a:solidFill>
                  <a:schemeClr val="tx2"/>
                </a:solidFill>
                <a:latin typeface="Garamond" pitchFamily="18" charset="0"/>
              </a:rPr>
              <a:t>P</a:t>
            </a:r>
            <a:r>
              <a:rPr lang="ro-RO" altLang="en-US" sz="3300" b="1" dirty="0">
                <a:solidFill>
                  <a:schemeClr val="tx2"/>
                </a:solidFill>
                <a:latin typeface="Garamond" pitchFamily="18" charset="0"/>
              </a:rPr>
              <a:t> – cozi de priorități</a:t>
            </a:r>
            <a:endParaRPr lang="en-US" altLang="en-US" sz="3300" b="1" dirty="0">
              <a:solidFill>
                <a:schemeClr val="tx2"/>
              </a:solidFill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EC0D92D-A0E8-46DC-B009-D7684EC980C0}" type="slidenum">
              <a:rPr lang="en-US" altLang="en-US" sz="160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600" dirty="0"/>
          </a:p>
        </p:txBody>
      </p:sp>
      <p:pic>
        <p:nvPicPr>
          <p:cNvPr id="1843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" t="22844" r="739" b="22809"/>
          <a:stretch>
            <a:fillRect/>
          </a:stretch>
        </p:blipFill>
        <p:spPr bwMode="auto">
          <a:xfrm>
            <a:off x="646113" y="2362200"/>
            <a:ext cx="8001000" cy="3308350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37" name="Rectangle 7"/>
          <p:cNvSpPr>
            <a:spLocks noChangeArrowheads="1"/>
          </p:cNvSpPr>
          <p:nvPr/>
        </p:nvSpPr>
        <p:spPr bwMode="auto">
          <a:xfrm>
            <a:off x="533400" y="304800"/>
            <a:ext cx="7924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o-RO" altLang="en-US" sz="3300" b="1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Exemplu de priorități - Windows</a:t>
            </a:r>
            <a:endParaRPr lang="en-US" altLang="en-US" sz="3300" b="1" dirty="0">
              <a:solidFill>
                <a:schemeClr val="tx2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581400" y="1981200"/>
            <a:ext cx="4343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Tx/>
              <a:buNone/>
              <a:defRPr/>
            </a:pPr>
            <a:r>
              <a:rPr lang="ro-RO" altLang="en-US" sz="2000" b="1" kern="0" dirty="0">
                <a:solidFill>
                  <a:schemeClr val="accent2"/>
                </a:solidFill>
                <a:latin typeface="Garamond" pitchFamily="18" charset="0"/>
              </a:rPr>
              <a:t>Clasa</a:t>
            </a:r>
            <a:r>
              <a:rPr lang="en-US" altLang="en-US" sz="2000" b="1" kern="0" dirty="0">
                <a:solidFill>
                  <a:schemeClr val="accent2"/>
                </a:solidFill>
                <a:latin typeface="Garamond" pitchFamily="18" charset="0"/>
              </a:rPr>
              <a:t> de p</a:t>
            </a:r>
            <a:r>
              <a:rPr lang="ro-RO" altLang="en-US" sz="2000" b="1" kern="0" dirty="0">
                <a:solidFill>
                  <a:schemeClr val="accent2"/>
                </a:solidFill>
                <a:latin typeface="Garamond" pitchFamily="18" charset="0"/>
              </a:rPr>
              <a:t>riorităţi </a:t>
            </a:r>
            <a:r>
              <a:rPr lang="en-US" altLang="en-US" sz="2000" b="1" kern="0" dirty="0">
                <a:solidFill>
                  <a:schemeClr val="accent2"/>
                </a:solidFill>
                <a:latin typeface="Garamond" pitchFamily="18" charset="0"/>
              </a:rPr>
              <a:t>a</a:t>
            </a:r>
            <a:r>
              <a:rPr lang="ro-RO" altLang="en-US" sz="2000" b="1" kern="0" dirty="0">
                <a:solidFill>
                  <a:schemeClr val="accent2"/>
                </a:solidFill>
                <a:latin typeface="Garamond" pitchFamily="18" charset="0"/>
              </a:rPr>
              <a:t>le</a:t>
            </a:r>
            <a:r>
              <a:rPr lang="en-US" altLang="en-US" sz="2000" b="1" kern="0" dirty="0">
                <a:solidFill>
                  <a:schemeClr val="accent2"/>
                </a:solidFill>
                <a:latin typeface="Garamond" pitchFamily="18" charset="0"/>
              </a:rPr>
              <a:t> </a:t>
            </a:r>
            <a:r>
              <a:rPr lang="ro-RO" altLang="en-US" sz="2000" b="1" kern="0" dirty="0">
                <a:solidFill>
                  <a:schemeClr val="accent2"/>
                </a:solidFill>
                <a:latin typeface="Garamond" pitchFamily="18" charset="0"/>
              </a:rPr>
              <a:t>proceselor</a:t>
            </a:r>
            <a:endParaRPr lang="ro-RO" altLang="en-US" sz="2000" b="1" kern="0" dirty="0">
              <a:latin typeface="Garamond" pitchFamily="18" charset="0"/>
            </a:endParaRPr>
          </a:p>
          <a:p>
            <a:pPr>
              <a:buFontTx/>
              <a:buNone/>
              <a:defRPr/>
            </a:pPr>
            <a:endParaRPr lang="en-US" altLang="en-US" sz="2000" b="1" kern="0" dirty="0">
              <a:latin typeface="Garamond" pitchFamily="18" charset="0"/>
            </a:endParaRPr>
          </a:p>
          <a:p>
            <a:pPr>
              <a:buFont typeface="Symbol" pitchFamily="18" charset="2"/>
              <a:buChar char="·"/>
              <a:defRPr/>
            </a:pPr>
            <a:endParaRPr lang="en-US" altLang="en-US" sz="2000" b="1" kern="0" dirty="0">
              <a:latin typeface="Garamond" pitchFamily="18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81000" y="5867400"/>
            <a:ext cx="4343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Tx/>
              <a:buNone/>
              <a:defRPr/>
            </a:pPr>
            <a:r>
              <a:rPr lang="ro-RO" altLang="en-US" sz="2000" b="1" kern="0" dirty="0">
                <a:solidFill>
                  <a:schemeClr val="accent2"/>
                </a:solidFill>
                <a:latin typeface="Garamond" pitchFamily="18" charset="0"/>
              </a:rPr>
              <a:t>Nivelul de prioritate al thread-urilor</a:t>
            </a:r>
            <a:endParaRPr lang="ro-RO" altLang="en-US" sz="2000" b="1" kern="0" dirty="0">
              <a:latin typeface="Garamond" pitchFamily="18" charset="0"/>
            </a:endParaRPr>
          </a:p>
          <a:p>
            <a:pPr>
              <a:buFontTx/>
              <a:buNone/>
              <a:defRPr/>
            </a:pPr>
            <a:endParaRPr lang="en-US" altLang="en-US" sz="2000" b="1" kern="0" dirty="0">
              <a:latin typeface="Garamond" pitchFamily="18" charset="0"/>
            </a:endParaRPr>
          </a:p>
          <a:p>
            <a:pPr>
              <a:buFont typeface="Symbol" pitchFamily="18" charset="2"/>
              <a:buChar char="·"/>
              <a:defRPr/>
            </a:pPr>
            <a:endParaRPr lang="en-US" altLang="en-US" sz="2000" b="1" kern="0" dirty="0">
              <a:latin typeface="Garamond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46113" y="1490246"/>
            <a:ext cx="8001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https://msdn.microsoft.com/en-us/library/windows/desktop/ms685100(v=vs.85).aspx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E56C1EB-B1D6-4DC8-9C36-FAEE5356C0A4}" type="slidenum">
              <a:rPr lang="en-US" altLang="en-US" sz="160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600" dirty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305800" cy="3429000"/>
          </a:xfrm>
        </p:spPr>
        <p:txBody>
          <a:bodyPr/>
          <a:lstStyle/>
          <a:p>
            <a:pPr>
              <a:buFontTx/>
              <a:buNone/>
            </a:pPr>
            <a:r>
              <a:rPr lang="ro-RO" altLang="en-US" sz="2400" b="1" dirty="0">
                <a:solidFill>
                  <a:schemeClr val="accent2"/>
                </a:solidFill>
                <a:latin typeface="Garamond" pitchFamily="18" charset="0"/>
              </a:rPr>
              <a:t>	Planificarea în cazul multi-procesor</a:t>
            </a:r>
            <a:r>
              <a:rPr lang="en-US" altLang="en-US" sz="2400" b="1" dirty="0">
                <a:solidFill>
                  <a:schemeClr val="accent2"/>
                </a:solidFill>
                <a:latin typeface="Garamond" pitchFamily="18" charset="0"/>
              </a:rPr>
              <a:t>:</a:t>
            </a:r>
            <a:endParaRPr lang="en-US" altLang="en-US" sz="2400" b="1" dirty="0">
              <a:latin typeface="Garamond" pitchFamily="18" charset="0"/>
            </a:endParaRPr>
          </a:p>
          <a:p>
            <a:endParaRPr lang="en-US" altLang="en-US" sz="2400" dirty="0">
              <a:latin typeface="Garamond" pitchFamily="18" charset="0"/>
            </a:endParaRPr>
          </a:p>
          <a:p>
            <a:pPr lvl="1">
              <a:buFont typeface="Symbol" pitchFamily="18" charset="2"/>
              <a:buChar char="·"/>
            </a:pPr>
            <a:r>
              <a:rPr lang="ro-RO" altLang="en-US" sz="2400" dirty="0">
                <a:latin typeface="Garamond" pitchFamily="18" charset="0"/>
              </a:rPr>
              <a:t>Reguli diferite pentru procesoare identice sau nu</a:t>
            </a:r>
            <a:endParaRPr lang="en-US" altLang="en-US" sz="2400" dirty="0">
              <a:latin typeface="Garamond" pitchFamily="18" charset="0"/>
            </a:endParaRPr>
          </a:p>
          <a:p>
            <a:pPr lvl="1">
              <a:buFont typeface="Symbol" pitchFamily="18" charset="2"/>
              <a:buChar char="·"/>
            </a:pPr>
            <a:r>
              <a:rPr lang="ro-RO" altLang="en-US" sz="2400" dirty="0">
                <a:latin typeface="Garamond" pitchFamily="18" charset="0"/>
              </a:rPr>
              <a:t>Se utilizează balansarea încărcării în distri</a:t>
            </a:r>
            <a:r>
              <a:rPr lang="en-US" altLang="en-US" sz="2400" dirty="0">
                <a:latin typeface="Garamond" pitchFamily="18" charset="0"/>
              </a:rPr>
              <a:t>b</a:t>
            </a:r>
            <a:r>
              <a:rPr lang="ro-RO" altLang="en-US" sz="2400" dirty="0">
                <a:latin typeface="Garamond" pitchFamily="18" charset="0"/>
              </a:rPr>
              <a:t>uirea </a:t>
            </a:r>
            <a:r>
              <a:rPr lang="en-US" altLang="en-US" sz="2400" dirty="0">
                <a:latin typeface="Garamond" pitchFamily="18" charset="0"/>
              </a:rPr>
              <a:t>job-urilor,</a:t>
            </a:r>
            <a:r>
              <a:rPr lang="ro-RO" altLang="en-US" sz="2400" dirty="0">
                <a:latin typeface="Garamond" pitchFamily="18" charset="0"/>
              </a:rPr>
              <a:t> a.î.</a:t>
            </a:r>
            <a:r>
              <a:rPr lang="en-US" altLang="en-US" sz="2400" dirty="0">
                <a:latin typeface="Garamond" pitchFamily="18" charset="0"/>
              </a:rPr>
              <a:t> </a:t>
            </a:r>
            <a:r>
              <a:rPr lang="ro-RO" altLang="en-US" sz="2400" dirty="0">
                <a:latin typeface="Garamond" pitchFamily="18" charset="0"/>
              </a:rPr>
              <a:t>toate procesoarele să aibă aceeaşi cantitate de procesat</a:t>
            </a:r>
            <a:endParaRPr lang="en-US" altLang="en-US" sz="2400" dirty="0">
              <a:latin typeface="Garamond" pitchFamily="18" charset="0"/>
            </a:endParaRPr>
          </a:p>
          <a:p>
            <a:pPr lvl="1">
              <a:buFont typeface="Symbol" pitchFamily="18" charset="2"/>
              <a:buChar char="·"/>
            </a:pPr>
            <a:r>
              <a:rPr lang="ro-RO" altLang="en-US" sz="2400" dirty="0">
                <a:latin typeface="Garamond" pitchFamily="18" charset="0"/>
              </a:rPr>
              <a:t>Fiecare procesor face planificarea prin alegerea proceselor dintr-o coadă obişnuită de procese gata de execuţie </a:t>
            </a:r>
            <a:r>
              <a:rPr lang="en-US" altLang="en-US" sz="2400" dirty="0">
                <a:latin typeface="Garamond" pitchFamily="18" charset="0"/>
              </a:rPr>
              <a:t>(</a:t>
            </a:r>
            <a:r>
              <a:rPr lang="ro-RO" altLang="en-US" sz="2400" dirty="0">
                <a:latin typeface="Garamond" pitchFamily="18" charset="0"/>
              </a:rPr>
              <a:t>maşini pereche</a:t>
            </a:r>
            <a:r>
              <a:rPr lang="en-US" altLang="en-US" sz="2400" dirty="0">
                <a:latin typeface="Garamond" pitchFamily="18" charset="0"/>
              </a:rPr>
              <a:t>) </a:t>
            </a:r>
            <a:r>
              <a:rPr lang="ro-RO" altLang="en-US" sz="2400" dirty="0">
                <a:latin typeface="Garamond" pitchFamily="18" charset="0"/>
              </a:rPr>
              <a:t>SAU</a:t>
            </a:r>
            <a:r>
              <a:rPr lang="en-US" altLang="en-US" sz="2400" dirty="0">
                <a:latin typeface="Garamond" pitchFamily="18" charset="0"/>
              </a:rPr>
              <a:t> </a:t>
            </a:r>
            <a:r>
              <a:rPr lang="ro-RO" altLang="en-US" sz="2400" dirty="0">
                <a:latin typeface="Garamond" pitchFamily="18" charset="0"/>
              </a:rPr>
              <a:t>se poate utiliza un model master/slave</a:t>
            </a:r>
            <a:endParaRPr lang="en-US" altLang="en-US" sz="2000" dirty="0">
              <a:latin typeface="Garamond" pitchFamily="18" charset="0"/>
            </a:endParaRPr>
          </a:p>
          <a:p>
            <a:endParaRPr lang="en-US" altLang="en-US" sz="2400" dirty="0">
              <a:latin typeface="Garamond" pitchFamily="18" charset="0"/>
            </a:endParaRPr>
          </a:p>
        </p:txBody>
      </p:sp>
      <p:sp>
        <p:nvSpPr>
          <p:cNvPr id="19460" name="Rectangle 7"/>
          <p:cNvSpPr>
            <a:spLocks noChangeArrowheads="1"/>
          </p:cNvSpPr>
          <p:nvPr/>
        </p:nvSpPr>
        <p:spPr bwMode="auto">
          <a:xfrm>
            <a:off x="533400" y="304800"/>
            <a:ext cx="7924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o-RO" altLang="en-US" sz="3300" b="1" dirty="0">
                <a:solidFill>
                  <a:schemeClr val="tx2"/>
                </a:solidFill>
                <a:latin typeface="Garamond" pitchFamily="18" charset="0"/>
              </a:rPr>
              <a:t>Planificarea multi-procesor</a:t>
            </a:r>
            <a:endParaRPr lang="en-US" altLang="en-US" sz="3300" b="1" dirty="0">
              <a:solidFill>
                <a:schemeClr val="tx2"/>
              </a:solidFill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E4B1650-8286-4D5E-9447-C28264CDC64D}" type="slidenum">
              <a:rPr lang="en-US" altLang="en-US" sz="160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600" dirty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209800"/>
            <a:ext cx="8305800" cy="44958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altLang="en-US" sz="2200" b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Wikipedia despre p</a:t>
            </a:r>
            <a:r>
              <a:rPr lang="ro-RO" altLang="en-US" sz="2200" b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lanificarea </a:t>
            </a:r>
            <a:r>
              <a:rPr lang="en-US" altLang="en-US" sz="2200" b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UCP:</a:t>
            </a:r>
          </a:p>
          <a:p>
            <a:pPr>
              <a:defRPr/>
            </a:pPr>
            <a:r>
              <a:rPr lang="en-US" alt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http://en.wikipedia.org/wiki/Scheduling_(computing)</a:t>
            </a:r>
          </a:p>
          <a:p>
            <a:pPr>
              <a:defRPr/>
            </a:pPr>
            <a:endParaRPr lang="en-US" alt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FontTx/>
              <a:buNone/>
              <a:defRPr/>
            </a:pPr>
            <a:r>
              <a:rPr lang="en-US" altLang="en-US" sz="2200" b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Procese, </a:t>
            </a:r>
            <a:r>
              <a:rPr lang="ro-RO" altLang="en-US" sz="2200" b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</a:t>
            </a:r>
            <a:r>
              <a:rPr lang="en-US" altLang="en-US" sz="2200" b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hread-uri</a:t>
            </a:r>
            <a:r>
              <a:rPr lang="ro-RO" altLang="en-US" sz="2200" b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j</a:t>
            </a:r>
            <a:r>
              <a:rPr lang="en-US" altLang="en-US" sz="2200" b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ob</a:t>
            </a:r>
            <a:r>
              <a:rPr lang="ro-RO" altLang="en-US" sz="2200" b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-uri și quantum</a:t>
            </a:r>
            <a:r>
              <a:rPr lang="en-US" altLang="en-US" sz="2200" b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o-RO" altLang="en-US" sz="2200" b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î</a:t>
            </a:r>
            <a:r>
              <a:rPr lang="en-US" altLang="en-US" sz="2200" b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</a:t>
            </a:r>
            <a:r>
              <a:rPr lang="ro-RO" altLang="en-US" sz="2200" b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Windows</a:t>
            </a:r>
            <a:r>
              <a:rPr lang="en-US" altLang="en-US" sz="2200" b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  <a:endParaRPr lang="en-US" altLang="en-US" sz="2200" dirty="0">
              <a:solidFill>
                <a:srgbClr val="0070C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defRPr/>
            </a:pPr>
            <a:r>
              <a:rPr lang="en-US" alt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https://www.microsoftpressstore.com/articles/article.aspx?p=2233328&amp;seqNum=7</a:t>
            </a:r>
          </a:p>
          <a:p>
            <a:pPr>
              <a:defRPr/>
            </a:pPr>
            <a:endParaRPr lang="en-US" alt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defRPr/>
            </a:pPr>
            <a:endParaRPr lang="en-US" alt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defRPr/>
            </a:pPr>
            <a:endParaRPr lang="en-US" alt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484" name="Rectangle 3"/>
          <p:cNvSpPr>
            <a:spLocks noChangeArrowheads="1"/>
          </p:cNvSpPr>
          <p:nvPr/>
        </p:nvSpPr>
        <p:spPr bwMode="auto">
          <a:xfrm>
            <a:off x="381000" y="384629"/>
            <a:ext cx="8458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o-RO" altLang="en-US" sz="3300" b="1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Planificarea UC</a:t>
            </a:r>
            <a:r>
              <a:rPr lang="en-US" altLang="en-US" sz="3300" b="1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</a:t>
            </a:r>
            <a:r>
              <a:rPr lang="ro-RO" altLang="en-US" sz="3300" b="1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– alte resurse informaționale</a:t>
            </a:r>
            <a:endParaRPr lang="en-US" altLang="en-US" sz="3300" b="1" dirty="0">
              <a:solidFill>
                <a:schemeClr val="tx2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7DD8AC0-9297-4025-BA29-E3F9FCF23A2D}" type="slidenum">
              <a:rPr lang="en-US" altLang="en-US" sz="16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600" dirty="0"/>
          </a:p>
        </p:txBody>
      </p:sp>
      <p:sp>
        <p:nvSpPr>
          <p:cNvPr id="3075" name="Rectangle 1026"/>
          <p:cNvSpPr>
            <a:spLocks noGrp="1" noChangeArrowheads="1"/>
          </p:cNvSpPr>
          <p:nvPr>
            <p:ph type="body" idx="1"/>
          </p:nvPr>
        </p:nvSpPr>
        <p:spPr>
          <a:xfrm>
            <a:off x="228600" y="2209800"/>
            <a:ext cx="8458200" cy="3429000"/>
          </a:xfrm>
        </p:spPr>
        <p:txBody>
          <a:bodyPr/>
          <a:lstStyle/>
          <a:p>
            <a:pPr>
              <a:buFontTx/>
              <a:buNone/>
            </a:pPr>
            <a:endParaRPr lang="en-US" altLang="en-US" sz="2200" b="1" dirty="0">
              <a:solidFill>
                <a:schemeClr val="accent2"/>
              </a:solidFill>
              <a:latin typeface="Cambria" pitchFamily="18" charset="0"/>
            </a:endParaRPr>
          </a:p>
          <a:p>
            <a:pPr>
              <a:spcBef>
                <a:spcPct val="0"/>
              </a:spcBef>
            </a:pPr>
            <a:r>
              <a:rPr lang="ro-RO" altLang="en-US" sz="2200" b="1" dirty="0">
                <a:latin typeface="Cambria" pitchFamily="18" charset="0"/>
              </a:rPr>
              <a:t>Modalitatea prin care un proces este  ”ataşat” </a:t>
            </a:r>
            <a:r>
              <a:rPr lang="en-US" altLang="en-US" sz="2200" b="1" dirty="0">
                <a:latin typeface="Cambria" pitchFamily="18" charset="0"/>
              </a:rPr>
              <a:t>procesor</a:t>
            </a:r>
            <a:r>
              <a:rPr lang="ro-RO" altLang="en-US" sz="2200" b="1" dirty="0">
                <a:latin typeface="Cambria" pitchFamily="18" charset="0"/>
              </a:rPr>
              <a:t>ului</a:t>
            </a:r>
            <a:endParaRPr lang="en-US" altLang="en-US" sz="2200" b="1" dirty="0">
              <a:latin typeface="Cambria" pitchFamily="18" charset="0"/>
            </a:endParaRPr>
          </a:p>
          <a:p>
            <a:pPr>
              <a:spcBef>
                <a:spcPct val="0"/>
              </a:spcBef>
            </a:pPr>
            <a:endParaRPr lang="en-US" altLang="en-US" sz="2200" b="1" dirty="0">
              <a:latin typeface="Cambria" pitchFamily="18" charset="0"/>
            </a:endParaRPr>
          </a:p>
          <a:p>
            <a:pPr>
              <a:spcBef>
                <a:spcPct val="0"/>
              </a:spcBef>
            </a:pPr>
            <a:r>
              <a:rPr lang="ro-RO" altLang="en-US" sz="2200" b="1" dirty="0">
                <a:latin typeface="Cambria" pitchFamily="18" charset="0"/>
              </a:rPr>
              <a:t>Este centrată în jurul algoritmilor eficienţi</a:t>
            </a:r>
            <a:endParaRPr lang="en-US" altLang="en-US" sz="2200" b="1" dirty="0">
              <a:latin typeface="Cambria" pitchFamily="18" charset="0"/>
            </a:endParaRPr>
          </a:p>
          <a:p>
            <a:pPr>
              <a:spcBef>
                <a:spcPct val="0"/>
              </a:spcBef>
            </a:pPr>
            <a:endParaRPr lang="en-US" altLang="en-US" sz="2200" b="1" dirty="0">
              <a:latin typeface="Cambria" pitchFamily="18" charset="0"/>
            </a:endParaRPr>
          </a:p>
          <a:p>
            <a:pPr>
              <a:spcBef>
                <a:spcPct val="0"/>
              </a:spcBef>
            </a:pPr>
            <a:r>
              <a:rPr lang="ro-RO" altLang="en-US" sz="2200" b="1" dirty="0">
                <a:latin typeface="Cambria" pitchFamily="18" charset="0"/>
              </a:rPr>
              <a:t>Proiectarea unui planificator se ocupă cu asigurarea faptului că toate procesele utilizator au acces în mod corect la resurse</a:t>
            </a:r>
            <a:endParaRPr lang="en-US" altLang="en-US" sz="2200" b="1" dirty="0">
              <a:latin typeface="Cambria" pitchFamily="18" charset="0"/>
            </a:endParaRPr>
          </a:p>
          <a:p>
            <a:pPr>
              <a:spcBef>
                <a:spcPct val="0"/>
              </a:spcBef>
            </a:pPr>
            <a:endParaRPr lang="en-US" altLang="en-US" sz="2200" b="1" dirty="0">
              <a:latin typeface="Cambria" pitchFamily="18" charset="0"/>
            </a:endParaRPr>
          </a:p>
        </p:txBody>
      </p:sp>
      <p:sp>
        <p:nvSpPr>
          <p:cNvPr id="3076" name="Rectangle 1027"/>
          <p:cNvSpPr>
            <a:spLocks noChangeArrowheads="1"/>
          </p:cNvSpPr>
          <p:nvPr/>
        </p:nvSpPr>
        <p:spPr bwMode="auto">
          <a:xfrm>
            <a:off x="838200" y="381000"/>
            <a:ext cx="77724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o-RO" altLang="en-US" sz="3300" b="1" dirty="0">
                <a:latin typeface="Cambria" pitchFamily="18" charset="0"/>
              </a:rPr>
              <a:t>Planificarea p</a:t>
            </a:r>
            <a:r>
              <a:rPr lang="en-US" altLang="en-US" sz="3300" b="1" dirty="0">
                <a:latin typeface="Cambria" pitchFamily="18" charset="0"/>
              </a:rPr>
              <a:t>roces</a:t>
            </a:r>
            <a:r>
              <a:rPr lang="ro-RO" altLang="en-US" sz="3300" b="1" dirty="0">
                <a:latin typeface="Cambria" pitchFamily="18" charset="0"/>
              </a:rPr>
              <a:t>elor</a:t>
            </a:r>
            <a:endParaRPr lang="en-US" altLang="en-US" sz="3300" b="1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8D239AF-9B91-4C17-83E0-2A048383BA3C}" type="slidenum">
              <a:rPr lang="en-US" altLang="en-US" sz="160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600" dirty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2209800"/>
            <a:ext cx="8534400" cy="3733800"/>
          </a:xfrm>
        </p:spPr>
        <p:txBody>
          <a:bodyPr/>
          <a:lstStyle/>
          <a:p>
            <a:pPr>
              <a:buFontTx/>
              <a:buNone/>
            </a:pPr>
            <a:r>
              <a:rPr lang="ro-RO" altLang="en-US" sz="2100" b="1" dirty="0">
                <a:solidFill>
                  <a:srgbClr val="0070C0"/>
                </a:solidFill>
                <a:latin typeface="Cambria" pitchFamily="18" charset="0"/>
              </a:rPr>
              <a:t>Despre crearea, monitorizarea și terminarea proceselor în Linux</a:t>
            </a:r>
            <a:r>
              <a:rPr lang="en-US" altLang="en-US" sz="2100" b="1" dirty="0">
                <a:solidFill>
                  <a:srgbClr val="0070C0"/>
                </a:solidFill>
                <a:latin typeface="Cambria" pitchFamily="18" charset="0"/>
              </a:rPr>
              <a:t>:</a:t>
            </a:r>
          </a:p>
          <a:p>
            <a:pPr>
              <a:buFontTx/>
              <a:buNone/>
            </a:pPr>
            <a:r>
              <a:rPr lang="en-US" altLang="en-US" sz="2100" b="1" dirty="0">
                <a:latin typeface="Cambria" pitchFamily="18" charset="0"/>
              </a:rPr>
              <a:t>https://developer.ibm.com/tutorials/l-lpic1-103-5/</a:t>
            </a:r>
          </a:p>
          <a:p>
            <a:pPr>
              <a:buFontTx/>
              <a:buNone/>
            </a:pPr>
            <a:endParaRPr lang="en-US" altLang="en-US" sz="2100" b="1" dirty="0">
              <a:solidFill>
                <a:srgbClr val="0070C0"/>
              </a:solidFill>
              <a:latin typeface="Cambria" pitchFamily="18" charset="0"/>
            </a:endParaRPr>
          </a:p>
          <a:p>
            <a:pPr>
              <a:buFontTx/>
              <a:buNone/>
            </a:pPr>
            <a:r>
              <a:rPr lang="ro-RO" altLang="en-US" sz="2100" b="1" dirty="0">
                <a:solidFill>
                  <a:srgbClr val="0070C0"/>
                </a:solidFill>
                <a:latin typeface="Cambria" pitchFamily="18" charset="0"/>
              </a:rPr>
              <a:t>Priorități în execuția proceselor în </a:t>
            </a:r>
            <a:r>
              <a:rPr lang="en-US" altLang="en-US" sz="2100" b="1" dirty="0">
                <a:solidFill>
                  <a:srgbClr val="0070C0"/>
                </a:solidFill>
                <a:latin typeface="Cambria" pitchFamily="18" charset="0"/>
              </a:rPr>
              <a:t>Linux:</a:t>
            </a:r>
          </a:p>
          <a:p>
            <a:pPr>
              <a:buFontTx/>
              <a:buNone/>
            </a:pPr>
            <a:r>
              <a:rPr lang="en-US" altLang="en-US" sz="2100" b="1" dirty="0">
                <a:latin typeface="Cambria" pitchFamily="18" charset="0"/>
              </a:rPr>
              <a:t>https://developer.ibm.com/tutorials/l-lpic1-103-6/</a:t>
            </a:r>
          </a:p>
          <a:p>
            <a:pPr>
              <a:buFontTx/>
              <a:buNone/>
            </a:pPr>
            <a:endParaRPr lang="en-US" altLang="en-US" sz="2100" b="1" dirty="0">
              <a:latin typeface="Cambria" pitchFamily="18" charset="0"/>
            </a:endParaRPr>
          </a:p>
          <a:p>
            <a:pPr>
              <a:buFont typeface="Symbol" pitchFamily="18" charset="2"/>
              <a:buChar char="·"/>
            </a:pPr>
            <a:endParaRPr lang="en-US" altLang="en-US" sz="2100" b="1" dirty="0">
              <a:latin typeface="Cambria" pitchFamily="18" charset="0"/>
            </a:endParaRPr>
          </a:p>
        </p:txBody>
      </p:sp>
      <p:sp>
        <p:nvSpPr>
          <p:cNvPr id="21508" name="Text Box 8"/>
          <p:cNvSpPr txBox="1">
            <a:spLocks noChangeArrowheads="1"/>
          </p:cNvSpPr>
          <p:nvPr/>
        </p:nvSpPr>
        <p:spPr bwMode="auto">
          <a:xfrm>
            <a:off x="1143000" y="533400"/>
            <a:ext cx="7010400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o-RO" altLang="en-US" sz="3300" b="1" dirty="0">
                <a:latin typeface="Garamond" pitchFamily="18" charset="0"/>
              </a:rPr>
              <a:t>Administrarea proceselor în Linux</a:t>
            </a:r>
            <a:endParaRPr lang="en-US" altLang="en-US" sz="3300" b="1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B7E655E-9DF7-4553-BB1D-2B97CBA68167}" type="slidenum">
              <a:rPr lang="en-US" altLang="en-US" sz="16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600" dirty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52400"/>
            <a:ext cx="4495800" cy="914400"/>
          </a:xfrm>
        </p:spPr>
        <p:txBody>
          <a:bodyPr/>
          <a:lstStyle/>
          <a:p>
            <a:r>
              <a:rPr lang="ro-RO" altLang="en-US" sz="3300" b="1" dirty="0">
                <a:latin typeface="Cambria" pitchFamily="18" charset="0"/>
              </a:rPr>
              <a:t>Planificarea UC</a:t>
            </a:r>
            <a:r>
              <a:rPr lang="en-US" altLang="en-US" sz="3300" b="1" dirty="0">
                <a:latin typeface="Cambria" pitchFamily="18" charset="0"/>
              </a:rPr>
              <a:t>P</a:t>
            </a:r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5410200" y="381227"/>
            <a:ext cx="32369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o-RO" altLang="en-US" sz="2800" b="1" dirty="0">
                <a:solidFill>
                  <a:srgbClr val="FF0000"/>
                </a:solidFill>
                <a:latin typeface="Cambria" pitchFamily="18" charset="0"/>
              </a:rPr>
              <a:t>Concepte (recap.)</a:t>
            </a:r>
            <a:endParaRPr lang="en-US" altLang="en-US" sz="2800" b="1" dirty="0">
              <a:solidFill>
                <a:srgbClr val="FF0000"/>
              </a:solidFill>
              <a:latin typeface="Cambria" pitchFamily="18" charset="0"/>
            </a:endParaRPr>
          </a:p>
        </p:txBody>
      </p:sp>
      <p:pic>
        <p:nvPicPr>
          <p:cNvPr id="410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274" t="10310" r="40599" b="52560"/>
          <a:stretch>
            <a:fillRect/>
          </a:stretch>
        </p:blipFill>
        <p:spPr bwMode="auto">
          <a:xfrm>
            <a:off x="6172200" y="1219200"/>
            <a:ext cx="2803525" cy="434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2" name="Rectangle 5"/>
          <p:cNvSpPr>
            <a:spLocks noChangeArrowheads="1"/>
          </p:cNvSpPr>
          <p:nvPr/>
        </p:nvSpPr>
        <p:spPr bwMode="auto">
          <a:xfrm>
            <a:off x="228600" y="1295400"/>
            <a:ext cx="59436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228850" indent="-22288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lnSpc>
                <a:spcPct val="110000"/>
              </a:lnSpc>
              <a:buFontTx/>
              <a:buNone/>
            </a:pPr>
            <a:r>
              <a:rPr lang="en-US" altLang="en-US" sz="1600" b="1" dirty="0">
                <a:latin typeface="Cambria" pitchFamily="18" charset="0"/>
              </a:rPr>
              <a:t>Multiprogr</a:t>
            </a:r>
            <a:r>
              <a:rPr lang="ro-RO" altLang="en-US" sz="1600" b="1" dirty="0">
                <a:latin typeface="Cambria" pitchFamily="18" charset="0"/>
              </a:rPr>
              <a:t>amarea</a:t>
            </a:r>
            <a:r>
              <a:rPr lang="en-US" altLang="en-US" sz="1600" dirty="0">
                <a:latin typeface="Cambria" pitchFamily="18" charset="0"/>
              </a:rPr>
              <a:t> 	</a:t>
            </a:r>
            <a:r>
              <a:rPr lang="ro-RO" altLang="en-US" sz="1600" dirty="0">
                <a:latin typeface="Cambria" pitchFamily="18" charset="0"/>
              </a:rPr>
              <a:t>Mai multe </a:t>
            </a:r>
            <a:r>
              <a:rPr lang="en-US" altLang="en-US" sz="1600" dirty="0">
                <a:latin typeface="Cambria" pitchFamily="18" charset="0"/>
              </a:rPr>
              <a:t>program</a:t>
            </a:r>
            <a:r>
              <a:rPr lang="ro-RO" altLang="en-US" sz="1600" dirty="0">
                <a:latin typeface="Cambria" pitchFamily="18" charset="0"/>
              </a:rPr>
              <a:t>e</a:t>
            </a:r>
            <a:r>
              <a:rPr lang="en-US" altLang="en-US" sz="1600" dirty="0">
                <a:latin typeface="Cambria" pitchFamily="18" charset="0"/>
              </a:rPr>
              <a:t> </a:t>
            </a:r>
            <a:r>
              <a:rPr lang="ro-RO" altLang="en-US" sz="1600" dirty="0">
                <a:latin typeface="Cambria" pitchFamily="18" charset="0"/>
              </a:rPr>
              <a:t>pot fi în memorie în acelaşi timp</a:t>
            </a:r>
            <a:r>
              <a:rPr lang="en-US" altLang="en-US" sz="1600" dirty="0">
                <a:latin typeface="Cambria" pitchFamily="18" charset="0"/>
              </a:rPr>
              <a:t>. </a:t>
            </a:r>
            <a:r>
              <a:rPr lang="ro-RO" altLang="en-US" sz="1600" dirty="0">
                <a:latin typeface="Cambria" pitchFamily="18" charset="0"/>
              </a:rPr>
              <a:t>Permite</a:t>
            </a:r>
            <a:r>
              <a:rPr lang="en-US" altLang="en-US" sz="1600" dirty="0">
                <a:latin typeface="Cambria" pitchFamily="18" charset="0"/>
              </a:rPr>
              <a:t> </a:t>
            </a:r>
            <a:r>
              <a:rPr lang="ro-RO" altLang="en-US" sz="1600" dirty="0">
                <a:latin typeface="Cambria" pitchFamily="18" charset="0"/>
              </a:rPr>
              <a:t>supra-alocarea</a:t>
            </a:r>
            <a:r>
              <a:rPr lang="en-US" altLang="en-US" sz="1600" dirty="0">
                <a:latin typeface="Cambria" pitchFamily="18" charset="0"/>
              </a:rPr>
              <a:t> </a:t>
            </a:r>
            <a:r>
              <a:rPr lang="ro-RO" altLang="en-US" sz="1600" dirty="0">
                <a:latin typeface="Cambria" pitchFamily="18" charset="0"/>
              </a:rPr>
              <a:t>UCP şi a </a:t>
            </a:r>
            <a:r>
              <a:rPr lang="en-US" altLang="en-US" sz="1600" dirty="0">
                <a:latin typeface="Cambria" pitchFamily="18" charset="0"/>
              </a:rPr>
              <a:t>I/O.</a:t>
            </a:r>
          </a:p>
          <a:p>
            <a:pPr algn="just">
              <a:lnSpc>
                <a:spcPct val="110000"/>
              </a:lnSpc>
              <a:buFontTx/>
              <a:buNone/>
            </a:pPr>
            <a:r>
              <a:rPr lang="en-US" altLang="en-US" sz="1600" b="1" dirty="0">
                <a:latin typeface="Cambria" pitchFamily="18" charset="0"/>
              </a:rPr>
              <a:t>Job</a:t>
            </a:r>
            <a:r>
              <a:rPr lang="ro-RO" altLang="en-US" sz="1600" b="1" dirty="0">
                <a:latin typeface="Cambria" pitchFamily="18" charset="0"/>
              </a:rPr>
              <a:t>-uri	</a:t>
            </a:r>
            <a:r>
              <a:rPr lang="ro-RO" altLang="en-US" sz="1600" dirty="0">
                <a:latin typeface="Cambria" pitchFamily="18" charset="0"/>
              </a:rPr>
              <a:t>Programe</a:t>
            </a:r>
            <a:r>
              <a:rPr lang="en-US" altLang="en-US" sz="1600" dirty="0">
                <a:latin typeface="Cambria" pitchFamily="18" charset="0"/>
              </a:rPr>
              <a:t> (</a:t>
            </a:r>
            <a:r>
              <a:rPr lang="ro-RO" altLang="en-US" sz="1600" dirty="0">
                <a:latin typeface="Cambria" pitchFamily="18" charset="0"/>
              </a:rPr>
              <a:t>de tip </a:t>
            </a:r>
            <a:r>
              <a:rPr lang="en-US" altLang="en-US" sz="1600" i="1" dirty="0">
                <a:latin typeface="Cambria" pitchFamily="18" charset="0"/>
              </a:rPr>
              <a:t>batch</a:t>
            </a:r>
            <a:r>
              <a:rPr lang="en-US" altLang="en-US" sz="1600" dirty="0">
                <a:latin typeface="Cambria" pitchFamily="18" charset="0"/>
              </a:rPr>
              <a:t>)</a:t>
            </a:r>
            <a:r>
              <a:rPr lang="ro-RO" altLang="en-US" sz="1600" dirty="0">
                <a:latin typeface="Cambria" pitchFamily="18" charset="0"/>
              </a:rPr>
              <a:t> ce rulează fără a fi nevoie de intervenţia utilizatorului</a:t>
            </a:r>
            <a:r>
              <a:rPr lang="en-US" altLang="en-US" sz="1600" dirty="0">
                <a:latin typeface="Cambria" pitchFamily="18" charset="0"/>
              </a:rPr>
              <a:t>.</a:t>
            </a:r>
          </a:p>
          <a:p>
            <a:pPr algn="just">
              <a:lnSpc>
                <a:spcPct val="110000"/>
              </a:lnSpc>
              <a:buFontTx/>
              <a:buNone/>
            </a:pPr>
            <a:r>
              <a:rPr lang="ro-RO" altLang="en-US" sz="1600" b="1" dirty="0">
                <a:latin typeface="Cambria" pitchFamily="18" charset="0"/>
              </a:rPr>
              <a:t>Programe </a:t>
            </a:r>
            <a:r>
              <a:rPr lang="ro-RO" altLang="en-US" sz="1600" b="1" i="1" dirty="0">
                <a:latin typeface="Cambria" pitchFamily="18" charset="0"/>
              </a:rPr>
              <a:t>utilizato</a:t>
            </a:r>
            <a:r>
              <a:rPr lang="en-US" altLang="en-US" sz="1600" b="1" i="1" dirty="0">
                <a:latin typeface="Cambria" pitchFamily="18" charset="0"/>
              </a:rPr>
              <a:t>r</a:t>
            </a:r>
            <a:r>
              <a:rPr lang="en-US" altLang="en-US" sz="1600" dirty="0">
                <a:latin typeface="Cambria" pitchFamily="18" charset="0"/>
              </a:rPr>
              <a:t> 	 </a:t>
            </a:r>
            <a:r>
              <a:rPr lang="ro-RO" altLang="en-US" sz="1600" dirty="0">
                <a:latin typeface="Cambria" pitchFamily="18" charset="0"/>
              </a:rPr>
              <a:t>Sunt programe </a:t>
            </a:r>
            <a:r>
              <a:rPr lang="en-US" altLang="en-US" sz="1600" dirty="0">
                <a:latin typeface="Cambria" pitchFamily="18" charset="0"/>
              </a:rPr>
              <a:t>(</a:t>
            </a:r>
            <a:r>
              <a:rPr lang="ro-RO" altLang="en-US" sz="1600" dirty="0">
                <a:latin typeface="Cambria" pitchFamily="18" charset="0"/>
              </a:rPr>
              <a:t>ce rulează pe baza conceptului de </a:t>
            </a:r>
            <a:r>
              <a:rPr lang="ro-RO" altLang="en-US" sz="1600" i="1" dirty="0">
                <a:latin typeface="Cambria" pitchFamily="18" charset="0"/>
              </a:rPr>
              <a:t>time sharing</a:t>
            </a:r>
            <a:r>
              <a:rPr lang="en-US" altLang="en-US" sz="1600" dirty="0">
                <a:latin typeface="Cambria" pitchFamily="18" charset="0"/>
              </a:rPr>
              <a:t>) </a:t>
            </a:r>
            <a:r>
              <a:rPr lang="ro-RO" altLang="en-US" sz="1600" dirty="0">
                <a:latin typeface="Cambria" pitchFamily="18" charset="0"/>
              </a:rPr>
              <a:t>ce pot avea nevoie de intervenţia utilizatorului</a:t>
            </a:r>
            <a:r>
              <a:rPr lang="en-US" altLang="en-US" sz="1600" dirty="0">
                <a:latin typeface="Cambria" pitchFamily="18" charset="0"/>
              </a:rPr>
              <a:t>.</a:t>
            </a:r>
          </a:p>
          <a:p>
            <a:pPr algn="just">
              <a:lnSpc>
                <a:spcPct val="110000"/>
              </a:lnSpc>
              <a:buFontTx/>
              <a:buNone/>
            </a:pPr>
            <a:r>
              <a:rPr lang="en-US" altLang="en-US" sz="1600" b="1" dirty="0">
                <a:latin typeface="Cambria" pitchFamily="18" charset="0"/>
              </a:rPr>
              <a:t>Proces</a:t>
            </a:r>
            <a:r>
              <a:rPr lang="en-US" altLang="en-US" sz="1600" dirty="0">
                <a:latin typeface="Cambria" pitchFamily="18" charset="0"/>
              </a:rPr>
              <a:t> 	</a:t>
            </a:r>
            <a:r>
              <a:rPr lang="ro-RO" altLang="en-US" sz="1600" dirty="0">
                <a:latin typeface="Cambria" pitchFamily="18" charset="0"/>
              </a:rPr>
              <a:t>ambele</a:t>
            </a:r>
            <a:endParaRPr lang="en-US" altLang="en-US" sz="1600" dirty="0">
              <a:latin typeface="Cambria" pitchFamily="18" charset="0"/>
            </a:endParaRPr>
          </a:p>
          <a:p>
            <a:pPr algn="just">
              <a:lnSpc>
                <a:spcPct val="110000"/>
              </a:lnSpc>
              <a:buFontTx/>
              <a:buNone/>
            </a:pPr>
            <a:r>
              <a:rPr lang="en-US" altLang="en-US" sz="1600" b="1" dirty="0">
                <a:latin typeface="Cambria" pitchFamily="18" charset="0"/>
              </a:rPr>
              <a:t>U</a:t>
            </a:r>
            <a:r>
              <a:rPr lang="ro-RO" altLang="en-US" sz="1600" b="1" dirty="0">
                <a:latin typeface="Cambria" pitchFamily="18" charset="0"/>
              </a:rPr>
              <a:t>CP</a:t>
            </a:r>
            <a:r>
              <a:rPr lang="en-US" altLang="en-US" sz="1600" b="1" dirty="0">
                <a:latin typeface="Cambria" pitchFamily="18" charset="0"/>
              </a:rPr>
              <a:t> - I/O burst cycle</a:t>
            </a:r>
            <a:r>
              <a:rPr lang="en-US" altLang="en-US" sz="1600" dirty="0">
                <a:latin typeface="Cambria" pitchFamily="18" charset="0"/>
              </a:rPr>
              <a:t> 	</a:t>
            </a:r>
            <a:r>
              <a:rPr lang="ro-RO" altLang="en-US" sz="1600" dirty="0">
                <a:latin typeface="Cambria" pitchFamily="18" charset="0"/>
              </a:rPr>
              <a:t>Reprezintă execuţia proceselor ce alternează între activitatea UCP şi a </a:t>
            </a:r>
            <a:r>
              <a:rPr lang="en-US" altLang="en-US" sz="1600" dirty="0">
                <a:latin typeface="Cambria" pitchFamily="18" charset="0"/>
              </a:rPr>
              <a:t>I/O.  </a:t>
            </a:r>
            <a:r>
              <a:rPr lang="ro-RO" altLang="en-US" sz="1600" dirty="0">
                <a:latin typeface="Cambria" pitchFamily="18" charset="0"/>
              </a:rPr>
              <a:t>Timpii asociați UCP sunt mult mai mici decât cei ai operaţiilor </a:t>
            </a:r>
            <a:r>
              <a:rPr lang="en-US" altLang="en-US" sz="1600" dirty="0">
                <a:latin typeface="Cambria" pitchFamily="18" charset="0"/>
              </a:rPr>
              <a:t>I/O.</a:t>
            </a:r>
          </a:p>
          <a:p>
            <a:pPr algn="just">
              <a:lnSpc>
                <a:spcPct val="110000"/>
              </a:lnSpc>
              <a:buFontTx/>
              <a:buNone/>
            </a:pPr>
            <a:r>
              <a:rPr lang="ro-RO" altLang="en-US" sz="1600" b="1" dirty="0">
                <a:latin typeface="Cambria" pitchFamily="18" charset="0"/>
              </a:rPr>
              <a:t>Planificare p</a:t>
            </a:r>
            <a:r>
              <a:rPr lang="en-US" altLang="en-US" sz="1600" b="1" dirty="0">
                <a:latin typeface="Cambria" pitchFamily="18" charset="0"/>
              </a:rPr>
              <a:t>reemptiv</a:t>
            </a:r>
            <a:r>
              <a:rPr lang="ro-RO" altLang="en-US" sz="1600" b="1" dirty="0">
                <a:latin typeface="Cambria" pitchFamily="18" charset="0"/>
              </a:rPr>
              <a:t>ă</a:t>
            </a:r>
            <a:r>
              <a:rPr lang="en-US" altLang="en-US" sz="1600" b="1" dirty="0">
                <a:latin typeface="Cambria" pitchFamily="18" charset="0"/>
              </a:rPr>
              <a:t> 	</a:t>
            </a:r>
            <a:r>
              <a:rPr lang="ro-RO" altLang="en-US" sz="1600" dirty="0">
                <a:latin typeface="Cambria" pitchFamily="18" charset="0"/>
              </a:rPr>
              <a:t>În acest caz o întrerupere determină oprirea procesului curent ce ocupă UCP şi are loc înlocuirea acestuia cu alt proces</a:t>
            </a:r>
            <a:r>
              <a:rPr lang="en-US" altLang="en-US" sz="1600" dirty="0">
                <a:latin typeface="Cambria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899973A-8AA1-48CB-89FB-EC5067880B50}" type="slidenum">
              <a:rPr lang="en-US" altLang="en-US" sz="16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600" dirty="0"/>
          </a:p>
        </p:txBody>
      </p:sp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228600" y="1524000"/>
            <a:ext cx="86106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1828800" indent="-18288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21717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3" algn="just">
              <a:lnSpc>
                <a:spcPct val="80000"/>
              </a:lnSpc>
              <a:buFontTx/>
              <a:buNone/>
            </a:pPr>
            <a:endParaRPr lang="en-US" altLang="en-US" sz="2200" dirty="0">
              <a:latin typeface="Garamond" pitchFamily="18" charset="0"/>
            </a:endParaRPr>
          </a:p>
          <a:p>
            <a:pPr algn="just">
              <a:lnSpc>
                <a:spcPct val="70000"/>
              </a:lnSpc>
              <a:spcAft>
                <a:spcPts val="600"/>
              </a:spcAft>
              <a:buFontTx/>
              <a:buNone/>
            </a:pPr>
            <a:r>
              <a:rPr lang="ro-RO" altLang="en-US" sz="2200" b="1" dirty="0">
                <a:latin typeface="Garamond" pitchFamily="18" charset="0"/>
              </a:rPr>
              <a:t>Gradul de utilizare</a:t>
            </a:r>
            <a:r>
              <a:rPr lang="en-US" altLang="en-US" sz="2200" dirty="0">
                <a:latin typeface="Garamond" pitchFamily="18" charset="0"/>
              </a:rPr>
              <a:t> 	</a:t>
            </a:r>
            <a:r>
              <a:rPr lang="ro-RO" altLang="en-US" sz="2200" dirty="0">
                <a:latin typeface="Garamond" pitchFamily="18" charset="0"/>
              </a:rPr>
              <a:t>Fracţiunea de timp în care un dispozitiv este 	utilizat </a:t>
            </a:r>
            <a:r>
              <a:rPr lang="en-US" altLang="en-US" sz="2200" dirty="0">
                <a:latin typeface="Garamond" pitchFamily="18" charset="0"/>
              </a:rPr>
              <a:t>(tim</a:t>
            </a:r>
            <a:r>
              <a:rPr lang="ro-RO" altLang="en-US" sz="2200" dirty="0">
                <a:latin typeface="Garamond" pitchFamily="18" charset="0"/>
              </a:rPr>
              <a:t>p_utilizare</a:t>
            </a:r>
            <a:r>
              <a:rPr lang="en-US" altLang="en-US" sz="2200" dirty="0">
                <a:latin typeface="Garamond" pitchFamily="18" charset="0"/>
              </a:rPr>
              <a:t>/</a:t>
            </a:r>
            <a:r>
              <a:rPr lang="ro-RO" altLang="en-US" sz="2200" dirty="0">
                <a:latin typeface="Garamond" pitchFamily="18" charset="0"/>
              </a:rPr>
              <a:t>timp_total</a:t>
            </a:r>
            <a:r>
              <a:rPr lang="en-US" altLang="en-US" sz="2200" dirty="0">
                <a:latin typeface="Garamond" pitchFamily="18" charset="0"/>
              </a:rPr>
              <a:t>)</a:t>
            </a:r>
          </a:p>
          <a:p>
            <a:pPr lvl="3" algn="just">
              <a:lnSpc>
                <a:spcPct val="70000"/>
              </a:lnSpc>
              <a:buFontTx/>
              <a:buNone/>
            </a:pPr>
            <a:endParaRPr lang="en-US" altLang="en-US" sz="2200" dirty="0">
              <a:latin typeface="Garamond" pitchFamily="18" charset="0"/>
            </a:endParaRPr>
          </a:p>
          <a:p>
            <a:pPr algn="just">
              <a:lnSpc>
                <a:spcPct val="70000"/>
              </a:lnSpc>
              <a:buFontTx/>
              <a:buNone/>
            </a:pPr>
            <a:r>
              <a:rPr lang="ro-RO" altLang="en-US" sz="2200" b="1" dirty="0">
                <a:latin typeface="Garamond" pitchFamily="18" charset="0"/>
              </a:rPr>
              <a:t>Throughput	</a:t>
            </a:r>
            <a:r>
              <a:rPr lang="en-US" altLang="en-US" sz="2200" b="1" dirty="0">
                <a:latin typeface="Garamond" pitchFamily="18" charset="0"/>
              </a:rPr>
              <a:t>	</a:t>
            </a:r>
            <a:r>
              <a:rPr lang="ro-RO" altLang="en-US" sz="2200" dirty="0">
                <a:latin typeface="Garamond" pitchFamily="18" charset="0"/>
              </a:rPr>
              <a:t>Numărul de job-uri terminate într-o perioadă de 	</a:t>
            </a:r>
            <a:r>
              <a:rPr lang="en-US" altLang="en-US" sz="2200" dirty="0">
                <a:latin typeface="Garamond" pitchFamily="18" charset="0"/>
              </a:rPr>
              <a:t>tim</a:t>
            </a:r>
            <a:r>
              <a:rPr lang="ro-RO" altLang="en-US" sz="2200" dirty="0">
                <a:latin typeface="Garamond" pitchFamily="18" charset="0"/>
              </a:rPr>
              <a:t>p</a:t>
            </a:r>
            <a:r>
              <a:rPr lang="en-US" altLang="en-US" sz="2200" dirty="0">
                <a:latin typeface="Garamond" pitchFamily="18" charset="0"/>
              </a:rPr>
              <a:t> (job</a:t>
            </a:r>
            <a:r>
              <a:rPr lang="ro-RO" altLang="en-US" sz="2200" dirty="0">
                <a:latin typeface="Garamond" pitchFamily="18" charset="0"/>
              </a:rPr>
              <a:t>-uri</a:t>
            </a:r>
            <a:r>
              <a:rPr lang="en-US" altLang="en-US" sz="2200" dirty="0">
                <a:latin typeface="Garamond" pitchFamily="18" charset="0"/>
              </a:rPr>
              <a:t>/sec</a:t>
            </a:r>
            <a:r>
              <a:rPr lang="ro-RO" altLang="en-US" sz="2200" dirty="0">
                <a:latin typeface="Garamond" pitchFamily="18" charset="0"/>
              </a:rPr>
              <a:t>u</a:t>
            </a:r>
            <a:r>
              <a:rPr lang="en-US" altLang="en-US" sz="2200" dirty="0">
                <a:latin typeface="Garamond" pitchFamily="18" charset="0"/>
              </a:rPr>
              <a:t>nd</a:t>
            </a:r>
            <a:r>
              <a:rPr lang="ro-RO" altLang="en-US" sz="2200" dirty="0">
                <a:latin typeface="Garamond" pitchFamily="18" charset="0"/>
              </a:rPr>
              <a:t>ă</a:t>
            </a:r>
            <a:r>
              <a:rPr lang="en-US" altLang="en-US" sz="2200" dirty="0">
                <a:latin typeface="Garamond" pitchFamily="18" charset="0"/>
              </a:rPr>
              <a:t> )</a:t>
            </a:r>
          </a:p>
          <a:p>
            <a:pPr lvl="3" algn="just">
              <a:lnSpc>
                <a:spcPct val="70000"/>
              </a:lnSpc>
              <a:buFontTx/>
              <a:buNone/>
            </a:pPr>
            <a:endParaRPr lang="en-US" altLang="en-US" sz="2200" dirty="0">
              <a:latin typeface="Garamond" pitchFamily="18" charset="0"/>
            </a:endParaRPr>
          </a:p>
          <a:p>
            <a:pPr algn="just">
              <a:lnSpc>
                <a:spcPct val="70000"/>
              </a:lnSpc>
              <a:buFontTx/>
              <a:buNone/>
            </a:pPr>
            <a:r>
              <a:rPr lang="ro-RO" altLang="en-US" sz="2200" b="1" dirty="0">
                <a:latin typeface="Garamond" pitchFamily="18" charset="0"/>
              </a:rPr>
              <a:t>Timpul de serviciu</a:t>
            </a:r>
            <a:r>
              <a:rPr lang="en-US" altLang="en-US" sz="2200" b="1" dirty="0">
                <a:latin typeface="Garamond" pitchFamily="18" charset="0"/>
              </a:rPr>
              <a:t> </a:t>
            </a:r>
            <a:r>
              <a:rPr lang="en-US" altLang="en-US" sz="2200" dirty="0">
                <a:latin typeface="Garamond" pitchFamily="18" charset="0"/>
              </a:rPr>
              <a:t>	</a:t>
            </a:r>
            <a:r>
              <a:rPr lang="ro-RO" altLang="en-US" sz="2200" dirty="0">
                <a:latin typeface="Garamond" pitchFamily="18" charset="0"/>
              </a:rPr>
              <a:t>Timpul pe care îl necesită un dispozitiv pentru a 	rezolva 	o cerere</a:t>
            </a:r>
            <a:r>
              <a:rPr lang="en-US" altLang="en-US" sz="2200" dirty="0">
                <a:latin typeface="Garamond" pitchFamily="18" charset="0"/>
              </a:rPr>
              <a:t> (</a:t>
            </a:r>
            <a:r>
              <a:rPr lang="ro-RO" altLang="en-US" sz="2200" dirty="0">
                <a:latin typeface="Garamond" pitchFamily="18" charset="0"/>
              </a:rPr>
              <a:t>în </a:t>
            </a:r>
            <a:r>
              <a:rPr lang="en-US" altLang="en-US" sz="2200" dirty="0">
                <a:latin typeface="Garamond" pitchFamily="18" charset="0"/>
              </a:rPr>
              <a:t>sec</a:t>
            </a:r>
            <a:r>
              <a:rPr lang="ro-RO" altLang="en-US" sz="2200" dirty="0">
                <a:latin typeface="Garamond" pitchFamily="18" charset="0"/>
              </a:rPr>
              <a:t>unde</a:t>
            </a:r>
            <a:r>
              <a:rPr lang="en-US" altLang="en-US" sz="2200" dirty="0">
                <a:latin typeface="Garamond" pitchFamily="18" charset="0"/>
              </a:rPr>
              <a:t>)</a:t>
            </a:r>
          </a:p>
          <a:p>
            <a:pPr lvl="3" algn="just">
              <a:lnSpc>
                <a:spcPct val="70000"/>
              </a:lnSpc>
              <a:buFontTx/>
              <a:buNone/>
            </a:pPr>
            <a:endParaRPr lang="en-US" altLang="en-US" sz="2200" dirty="0">
              <a:latin typeface="Garamond" pitchFamily="18" charset="0"/>
            </a:endParaRPr>
          </a:p>
          <a:p>
            <a:pPr algn="just">
              <a:lnSpc>
                <a:spcPct val="70000"/>
              </a:lnSpc>
              <a:buFontTx/>
              <a:buNone/>
            </a:pPr>
            <a:r>
              <a:rPr lang="ro-RO" altLang="en-US" sz="2200" b="1" dirty="0">
                <a:latin typeface="Garamond" pitchFamily="18" charset="0"/>
              </a:rPr>
              <a:t>Timpul de aşteptare în coadă</a:t>
            </a:r>
            <a:r>
              <a:rPr lang="en-US" altLang="en-US" sz="2200" dirty="0">
                <a:latin typeface="Garamond" pitchFamily="18" charset="0"/>
              </a:rPr>
              <a:t>  Tim</a:t>
            </a:r>
            <a:r>
              <a:rPr lang="ro-RO" altLang="en-US" sz="2200" dirty="0">
                <a:latin typeface="Garamond" pitchFamily="18" charset="0"/>
              </a:rPr>
              <a:t>pul petrecut în coada de aşteptare</a:t>
            </a:r>
            <a:r>
              <a:rPr lang="en-US" altLang="en-US" sz="2200" dirty="0">
                <a:latin typeface="Garamond" pitchFamily="18" charset="0"/>
              </a:rPr>
              <a:t> </a:t>
            </a:r>
            <a:r>
              <a:rPr lang="ro-RO" altLang="en-US" sz="2200" dirty="0">
                <a:latin typeface="Garamond" pitchFamily="18" charset="0"/>
              </a:rPr>
              <a:t>	</a:t>
            </a:r>
            <a:r>
              <a:rPr lang="en-US" altLang="en-US" sz="2200" dirty="0">
                <a:latin typeface="Garamond" pitchFamily="18" charset="0"/>
              </a:rPr>
              <a:t>(</a:t>
            </a:r>
            <a:r>
              <a:rPr lang="ro-RO" altLang="en-US" sz="2200" dirty="0">
                <a:latin typeface="Garamond" pitchFamily="18" charset="0"/>
              </a:rPr>
              <a:t>în </a:t>
            </a:r>
            <a:r>
              <a:rPr lang="en-US" altLang="en-US" sz="2200" dirty="0">
                <a:latin typeface="Garamond" pitchFamily="18" charset="0"/>
              </a:rPr>
              <a:t>sec</a:t>
            </a:r>
            <a:r>
              <a:rPr lang="ro-RO" altLang="en-US" sz="2200" dirty="0">
                <a:latin typeface="Garamond" pitchFamily="18" charset="0"/>
              </a:rPr>
              <a:t>unde</a:t>
            </a:r>
            <a:r>
              <a:rPr lang="en-US" altLang="en-US" sz="2200" dirty="0">
                <a:latin typeface="Garamond" pitchFamily="18" charset="0"/>
              </a:rPr>
              <a:t>)</a:t>
            </a:r>
          </a:p>
          <a:p>
            <a:pPr lvl="3" algn="just">
              <a:lnSpc>
                <a:spcPct val="70000"/>
              </a:lnSpc>
              <a:buFontTx/>
              <a:buNone/>
            </a:pPr>
            <a:endParaRPr lang="en-US" altLang="en-US" sz="2200" dirty="0">
              <a:latin typeface="Garamond" pitchFamily="18" charset="0"/>
            </a:endParaRPr>
          </a:p>
        </p:txBody>
      </p:sp>
      <p:sp>
        <p:nvSpPr>
          <p:cNvPr id="5124" name="Text Box 10"/>
          <p:cNvSpPr txBox="1">
            <a:spLocks noChangeArrowheads="1"/>
          </p:cNvSpPr>
          <p:nvPr/>
        </p:nvSpPr>
        <p:spPr bwMode="auto">
          <a:xfrm>
            <a:off x="4724400" y="304800"/>
            <a:ext cx="4419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FF0000"/>
                </a:solidFill>
                <a:latin typeface="Garamond" pitchFamily="18" charset="0"/>
              </a:rPr>
              <a:t>Criteri</a:t>
            </a:r>
            <a:r>
              <a:rPr lang="ro-RO" altLang="en-US" sz="2800" b="1" dirty="0">
                <a:solidFill>
                  <a:srgbClr val="FF0000"/>
                </a:solidFill>
                <a:latin typeface="Garamond" pitchFamily="18" charset="0"/>
              </a:rPr>
              <a:t>i utilizate pentru evaluarea performanţelor</a:t>
            </a:r>
            <a:endParaRPr lang="en-US" altLang="en-US" sz="2800" b="1" dirty="0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5125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533400" y="304800"/>
            <a:ext cx="4495800" cy="914400"/>
          </a:xfrm>
          <a:noFill/>
        </p:spPr>
        <p:txBody>
          <a:bodyPr/>
          <a:lstStyle/>
          <a:p>
            <a:r>
              <a:rPr lang="ro-RO" altLang="en-US" sz="3300" b="1" dirty="0">
                <a:latin typeface="Garamond" pitchFamily="18" charset="0"/>
              </a:rPr>
              <a:t>Planificarea UC</a:t>
            </a:r>
            <a:r>
              <a:rPr lang="en-US" altLang="en-US" sz="3300" b="1" dirty="0">
                <a:latin typeface="Garamond" pitchFamily="18" charset="0"/>
              </a:rPr>
              <a:t>P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F30DB39-F821-4CE2-83C3-4F65A4C4C954}" type="slidenum">
              <a:rPr lang="en-US" altLang="en-US" sz="16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600" dirty="0"/>
          </a:p>
        </p:txBody>
      </p:sp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228600" y="1524000"/>
            <a:ext cx="86106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1828800" indent="-18288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21717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3" algn="just">
              <a:lnSpc>
                <a:spcPct val="80000"/>
              </a:lnSpc>
              <a:buFontTx/>
              <a:buNone/>
            </a:pPr>
            <a:endParaRPr lang="en-US" altLang="en-US" sz="2200" dirty="0">
              <a:latin typeface="Garamond" pitchFamily="18" charset="0"/>
            </a:endParaRPr>
          </a:p>
          <a:p>
            <a:pPr lvl="3" algn="just">
              <a:lnSpc>
                <a:spcPct val="70000"/>
              </a:lnSpc>
              <a:buFontTx/>
              <a:buNone/>
            </a:pPr>
            <a:endParaRPr lang="en-US" altLang="en-US" sz="2200" dirty="0">
              <a:latin typeface="Garamond" pitchFamily="18" charset="0"/>
            </a:endParaRPr>
          </a:p>
          <a:p>
            <a:pPr algn="just">
              <a:lnSpc>
                <a:spcPct val="70000"/>
              </a:lnSpc>
              <a:buFontTx/>
              <a:buNone/>
            </a:pPr>
            <a:r>
              <a:rPr lang="ro-RO" altLang="en-US" sz="2200" b="1" dirty="0">
                <a:latin typeface="Garamond" pitchFamily="18" charset="0"/>
              </a:rPr>
              <a:t>Timpul de rezidenţă</a:t>
            </a:r>
            <a:r>
              <a:rPr lang="en-US" altLang="en-US" sz="2200" dirty="0">
                <a:latin typeface="Garamond" pitchFamily="18" charset="0"/>
              </a:rPr>
              <a:t> 	T</a:t>
            </a:r>
            <a:r>
              <a:rPr lang="ro-RO" altLang="en-US" sz="2200" dirty="0">
                <a:latin typeface="Garamond" pitchFamily="18" charset="0"/>
              </a:rPr>
              <a:t>impul petrecut</a:t>
            </a:r>
            <a:r>
              <a:rPr lang="en-US" altLang="en-US" sz="2200" dirty="0">
                <a:latin typeface="Garamond" pitchFamily="18" charset="0"/>
              </a:rPr>
              <a:t> </a:t>
            </a:r>
            <a:r>
              <a:rPr lang="ro-RO" altLang="en-US" sz="2200" dirty="0">
                <a:latin typeface="Garamond" pitchFamily="18" charset="0"/>
              </a:rPr>
              <a:t>de către o cerere la un dispozitiv</a:t>
            </a:r>
            <a:r>
              <a:rPr lang="en-US" altLang="en-US" sz="2200" dirty="0">
                <a:latin typeface="Garamond" pitchFamily="18" charset="0"/>
              </a:rPr>
              <a:t>.</a:t>
            </a:r>
            <a:endParaRPr lang="ro-RO" altLang="en-US" sz="2200" dirty="0">
              <a:latin typeface="Garamond" pitchFamily="18" charset="0"/>
            </a:endParaRPr>
          </a:p>
          <a:p>
            <a:pPr algn="just">
              <a:lnSpc>
                <a:spcPct val="70000"/>
              </a:lnSpc>
              <a:spcBef>
                <a:spcPts val="1200"/>
              </a:spcBef>
              <a:buFontTx/>
              <a:buNone/>
            </a:pPr>
            <a:r>
              <a:rPr lang="ro-RO" altLang="en-US" sz="2200" dirty="0">
                <a:latin typeface="Garamond" pitchFamily="18" charset="0"/>
              </a:rPr>
              <a:t>Timpul de rezidenţă</a:t>
            </a:r>
            <a:r>
              <a:rPr lang="en-US" altLang="en-US" sz="2200" dirty="0">
                <a:latin typeface="Garamond" pitchFamily="18" charset="0"/>
              </a:rPr>
              <a:t> = </a:t>
            </a:r>
            <a:r>
              <a:rPr lang="ro-RO" altLang="en-US" sz="2200" dirty="0">
                <a:latin typeface="Garamond" pitchFamily="18" charset="0"/>
              </a:rPr>
              <a:t>Timpul de servic</a:t>
            </a:r>
            <a:r>
              <a:rPr lang="en-US" altLang="en-US" sz="2200" dirty="0">
                <a:latin typeface="Garamond" pitchFamily="18" charset="0"/>
              </a:rPr>
              <a:t>i</a:t>
            </a:r>
            <a:r>
              <a:rPr lang="ro-RO" altLang="en-US" sz="2200" dirty="0">
                <a:latin typeface="Garamond" pitchFamily="18" charset="0"/>
              </a:rPr>
              <a:t>u </a:t>
            </a:r>
            <a:r>
              <a:rPr lang="en-US" altLang="en-US" sz="2200" dirty="0">
                <a:latin typeface="Garamond" pitchFamily="18" charset="0"/>
              </a:rPr>
              <a:t>+ </a:t>
            </a:r>
            <a:r>
              <a:rPr lang="ro-RO" altLang="en-US" sz="2200" dirty="0">
                <a:latin typeface="Garamond" pitchFamily="18" charset="0"/>
              </a:rPr>
              <a:t>Timpul de aşteptare în coadă</a:t>
            </a:r>
            <a:r>
              <a:rPr lang="en-US" altLang="en-US" sz="2200" dirty="0">
                <a:latin typeface="Garamond" pitchFamily="18" charset="0"/>
              </a:rPr>
              <a:t>.</a:t>
            </a:r>
          </a:p>
          <a:p>
            <a:pPr lvl="3" algn="just">
              <a:lnSpc>
                <a:spcPct val="70000"/>
              </a:lnSpc>
              <a:buFontTx/>
              <a:buNone/>
            </a:pPr>
            <a:endParaRPr lang="en-US" altLang="en-US" sz="2200" dirty="0">
              <a:latin typeface="Garamond" pitchFamily="18" charset="0"/>
            </a:endParaRPr>
          </a:p>
          <a:p>
            <a:pPr algn="just">
              <a:lnSpc>
                <a:spcPct val="70000"/>
              </a:lnSpc>
              <a:buFontTx/>
              <a:buNone/>
            </a:pPr>
            <a:r>
              <a:rPr lang="ro-RO" altLang="en-US" sz="2200" b="1" dirty="0">
                <a:latin typeface="Garamond" pitchFamily="18" charset="0"/>
              </a:rPr>
              <a:t>Timpul de răspuns</a:t>
            </a:r>
            <a:r>
              <a:rPr lang="en-US" altLang="en-US" sz="2200" dirty="0">
                <a:latin typeface="Garamond" pitchFamily="18" charset="0"/>
              </a:rPr>
              <a:t> 	Ti</a:t>
            </a:r>
            <a:r>
              <a:rPr lang="ro-RO" altLang="en-US" sz="2200" dirty="0">
                <a:latin typeface="Garamond" pitchFamily="18" charset="0"/>
              </a:rPr>
              <a:t>mpul utilizat de către sistem pentru a răspunde 	unui job utilizator</a:t>
            </a:r>
            <a:r>
              <a:rPr lang="en-US" altLang="en-US" sz="2200" dirty="0">
                <a:latin typeface="Garamond" pitchFamily="18" charset="0"/>
              </a:rPr>
              <a:t> (sec</a:t>
            </a:r>
            <a:r>
              <a:rPr lang="ro-RO" altLang="en-US" sz="2200" dirty="0">
                <a:latin typeface="Garamond" pitchFamily="18" charset="0"/>
              </a:rPr>
              <a:t>unde</a:t>
            </a:r>
            <a:r>
              <a:rPr lang="en-US" altLang="en-US" sz="2200" dirty="0">
                <a:latin typeface="Garamond" pitchFamily="18" charset="0"/>
              </a:rPr>
              <a:t>)</a:t>
            </a:r>
            <a:r>
              <a:rPr lang="ro-RO" altLang="en-US" sz="2200" dirty="0">
                <a:latin typeface="Garamond" pitchFamily="18" charset="0"/>
              </a:rPr>
              <a:t>.</a:t>
            </a:r>
            <a:endParaRPr lang="en-US" altLang="en-US" sz="2200" dirty="0">
              <a:latin typeface="Garamond" pitchFamily="18" charset="0"/>
            </a:endParaRPr>
          </a:p>
          <a:p>
            <a:pPr algn="just">
              <a:lnSpc>
                <a:spcPct val="70000"/>
              </a:lnSpc>
              <a:buFontTx/>
              <a:buNone/>
            </a:pPr>
            <a:endParaRPr lang="en-US" altLang="en-US" sz="2200" dirty="0">
              <a:latin typeface="Garamond" pitchFamily="18" charset="0"/>
            </a:endParaRPr>
          </a:p>
          <a:p>
            <a:pPr algn="just">
              <a:lnSpc>
                <a:spcPct val="70000"/>
              </a:lnSpc>
              <a:buFontTx/>
              <a:buNone/>
            </a:pPr>
            <a:r>
              <a:rPr lang="en-US" altLang="en-US" sz="2200" b="1" dirty="0">
                <a:latin typeface="Garamond" pitchFamily="18" charset="0"/>
              </a:rPr>
              <a:t>T</a:t>
            </a:r>
            <a:r>
              <a:rPr lang="ro-RO" altLang="en-US" sz="2200" b="1" dirty="0">
                <a:latin typeface="Garamond" pitchFamily="18" charset="0"/>
              </a:rPr>
              <a:t>impul de “gândire”</a:t>
            </a:r>
            <a:r>
              <a:rPr lang="en-US" altLang="en-US" sz="2200" dirty="0">
                <a:latin typeface="Garamond" pitchFamily="18" charset="0"/>
              </a:rPr>
              <a:t> 	T</a:t>
            </a:r>
            <a:r>
              <a:rPr lang="ro-RO" altLang="en-US" sz="2200" dirty="0">
                <a:latin typeface="Garamond" pitchFamily="18" charset="0"/>
              </a:rPr>
              <a:t>impul petrecut de utilizatorul unui sistem interactiv 	pentru a realiza următoarea cerere</a:t>
            </a:r>
            <a:r>
              <a:rPr lang="en-US" altLang="en-US" sz="2200" dirty="0">
                <a:latin typeface="Garamond" pitchFamily="18" charset="0"/>
              </a:rPr>
              <a:t> (sec</a:t>
            </a:r>
            <a:r>
              <a:rPr lang="ro-RO" altLang="en-US" sz="2200" dirty="0">
                <a:latin typeface="Garamond" pitchFamily="18" charset="0"/>
              </a:rPr>
              <a:t>unde</a:t>
            </a:r>
            <a:r>
              <a:rPr lang="en-US" altLang="en-US" sz="2200" dirty="0">
                <a:latin typeface="Garamond" pitchFamily="18" charset="0"/>
              </a:rPr>
              <a:t>)</a:t>
            </a:r>
            <a:r>
              <a:rPr lang="ro-RO" altLang="en-US" sz="2200" dirty="0">
                <a:latin typeface="Garamond" pitchFamily="18" charset="0"/>
              </a:rPr>
              <a:t>. </a:t>
            </a:r>
            <a:endParaRPr lang="en-US" altLang="en-US" sz="2200" dirty="0">
              <a:latin typeface="Garamond" pitchFamily="18" charset="0"/>
            </a:endParaRPr>
          </a:p>
          <a:p>
            <a:pPr lvl="3" algn="just">
              <a:lnSpc>
                <a:spcPct val="80000"/>
              </a:lnSpc>
              <a:buFontTx/>
              <a:buNone/>
            </a:pPr>
            <a:endParaRPr lang="en-US" altLang="en-US" sz="2200" dirty="0">
              <a:latin typeface="Garamond" pitchFamily="18" charset="0"/>
            </a:endParaRPr>
          </a:p>
          <a:p>
            <a:pPr algn="just">
              <a:lnSpc>
                <a:spcPct val="80000"/>
              </a:lnSpc>
              <a:buFontTx/>
              <a:buNone/>
            </a:pPr>
            <a:r>
              <a:rPr lang="ro-RO" altLang="en-US" sz="2200" dirty="0">
                <a:latin typeface="Garamond" pitchFamily="18" charset="0"/>
              </a:rPr>
              <a:t>Scopul principal este acela de a optimiza media</a:t>
            </a:r>
            <a:r>
              <a:rPr lang="en-US" altLang="en-US" sz="2200" dirty="0">
                <a:latin typeface="Garamond" pitchFamily="18" charset="0"/>
              </a:rPr>
              <a:t> acestor timpi</a:t>
            </a:r>
            <a:r>
              <a:rPr lang="ro-RO" altLang="en-US" sz="2200" dirty="0">
                <a:latin typeface="Garamond" pitchFamily="18" charset="0"/>
              </a:rPr>
              <a:t>.</a:t>
            </a:r>
            <a:endParaRPr lang="en-US" altLang="en-US" sz="2200" dirty="0">
              <a:latin typeface="Garamond" pitchFamily="18" charset="0"/>
            </a:endParaRPr>
          </a:p>
        </p:txBody>
      </p:sp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4191000" y="228600"/>
            <a:ext cx="5029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FF0000"/>
                </a:solidFill>
                <a:latin typeface="Garamond" pitchFamily="18" charset="0"/>
              </a:rPr>
              <a:t>Criteri</a:t>
            </a:r>
            <a:r>
              <a:rPr lang="ro-RO" altLang="en-US" sz="2800" b="1" dirty="0">
                <a:solidFill>
                  <a:srgbClr val="FF0000"/>
                </a:solidFill>
                <a:latin typeface="Garamond" pitchFamily="18" charset="0"/>
              </a:rPr>
              <a:t>i pentru evaluarea performanţelor (cont.)</a:t>
            </a:r>
            <a:endParaRPr lang="en-US" altLang="en-US" sz="2800" b="1" dirty="0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6149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06829" y="260350"/>
            <a:ext cx="4495800" cy="914400"/>
          </a:xfrm>
          <a:noFill/>
        </p:spPr>
        <p:txBody>
          <a:bodyPr/>
          <a:lstStyle/>
          <a:p>
            <a:r>
              <a:rPr lang="ro-RO" altLang="en-US" sz="3300" b="1" dirty="0">
                <a:latin typeface="Garamond" pitchFamily="18" charset="0"/>
              </a:rPr>
              <a:t>Planificarea UC</a:t>
            </a:r>
            <a:r>
              <a:rPr lang="en-US" altLang="en-US" sz="3300" b="1" dirty="0">
                <a:latin typeface="Garamond" pitchFamily="18" charset="0"/>
              </a:rPr>
              <a:t>P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0ECE32D-4EB9-4E43-AAB7-98036499DB1E}" type="slidenum">
              <a:rPr lang="en-US" altLang="en-US" sz="16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600" dirty="0"/>
          </a:p>
        </p:txBody>
      </p:sp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228600" y="1295400"/>
            <a:ext cx="8610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1828800" indent="-18288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en-US" altLang="en-US" sz="2200" b="1" dirty="0">
                <a:latin typeface="Cambria" panose="02040503050406030204" pitchFamily="18" charset="0"/>
                <a:ea typeface="Cambria" panose="02040503050406030204" pitchFamily="18" charset="0"/>
              </a:rPr>
              <a:t>M</a:t>
            </a:r>
            <a:r>
              <a:rPr lang="ro-RO" altLang="en-US" sz="2200" b="1" dirty="0">
                <a:latin typeface="Cambria" panose="02040503050406030204" pitchFamily="18" charset="0"/>
                <a:ea typeface="Cambria" panose="02040503050406030204" pitchFamily="18" charset="0"/>
              </a:rPr>
              <a:t>ajoritatea proceselor nu îşi utilizează</a:t>
            </a:r>
            <a:r>
              <a:rPr lang="en-US" altLang="en-US" sz="22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o-RO" altLang="en-US" sz="2200" b="1" dirty="0">
                <a:latin typeface="Cambria" panose="02040503050406030204" pitchFamily="18" charset="0"/>
                <a:ea typeface="Cambria" panose="02040503050406030204" pitchFamily="18" charset="0"/>
              </a:rPr>
              <a:t>pe deplin timpul alocat</a:t>
            </a:r>
            <a:r>
              <a:rPr lang="en-US" altLang="en-US" sz="2200" b="1" dirty="0">
                <a:latin typeface="Cambria" panose="02040503050406030204" pitchFamily="18" charset="0"/>
                <a:ea typeface="Cambria" panose="02040503050406030204" pitchFamily="18" charset="0"/>
              </a:rPr>
              <a:t>!</a:t>
            </a:r>
          </a:p>
        </p:txBody>
      </p:sp>
      <p:pic>
        <p:nvPicPr>
          <p:cNvPr id="717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9" t="9616" r="389" b="9158"/>
          <a:stretch>
            <a:fillRect/>
          </a:stretch>
        </p:blipFill>
        <p:spPr bwMode="auto">
          <a:xfrm>
            <a:off x="1143000" y="1889125"/>
            <a:ext cx="6262688" cy="4130675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133600" y="381000"/>
            <a:ext cx="4495800" cy="914400"/>
          </a:xfrm>
          <a:noFill/>
        </p:spPr>
        <p:txBody>
          <a:bodyPr/>
          <a:lstStyle/>
          <a:p>
            <a:r>
              <a:rPr lang="ro-RO" altLang="en-US" sz="3300" b="1" dirty="0">
                <a:latin typeface="Garamond" pitchFamily="18" charset="0"/>
              </a:rPr>
              <a:t>Planificarea UC</a:t>
            </a:r>
            <a:r>
              <a:rPr lang="en-US" altLang="en-US" sz="3300" b="1" dirty="0">
                <a:latin typeface="Garamond" pitchFamily="18" charset="0"/>
              </a:rPr>
              <a:t>P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5BAD5DA-5897-40AA-8655-D7FF924CD1F5}" type="slidenum">
              <a:rPr lang="en-US" altLang="en-US" sz="16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600" dirty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228600" y="1752600"/>
            <a:ext cx="86106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95288" indent="-3952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803275" indent="-1778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buFontTx/>
              <a:buNone/>
            </a:pPr>
            <a:r>
              <a:rPr lang="ro-RO" altLang="en-US" sz="2400" b="1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Primul venit, primul servit</a:t>
            </a:r>
            <a:r>
              <a:rPr lang="en-US" altLang="en-US" sz="2400" b="1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  <a:endParaRPr lang="en-US" alt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buFontTx/>
              <a:buNone/>
            </a:pPr>
            <a:endParaRPr lang="en-US" alt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 algn="just">
              <a:buFont typeface="Symbol" pitchFamily="18" charset="2"/>
              <a:buChar char="·"/>
            </a:pPr>
            <a:r>
              <a:rPr lang="en-US" alt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FIFO</a:t>
            </a:r>
            <a:r>
              <a:rPr lang="ro-RO" alt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endParaRPr lang="en-US" alt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 algn="just">
              <a:buFont typeface="Symbol" pitchFamily="18" charset="2"/>
              <a:buChar char="·"/>
            </a:pPr>
            <a:r>
              <a:rPr lang="en-US" alt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Simpl</a:t>
            </a:r>
            <a:r>
              <a:rPr lang="ro-RO" alt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u</a:t>
            </a:r>
            <a:r>
              <a:rPr lang="en-US" alt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o-RO" alt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corect</a:t>
            </a:r>
            <a:r>
              <a:rPr lang="en-US" alt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o-RO" alt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dar cu performanţe slabe</a:t>
            </a:r>
            <a:r>
              <a:rPr lang="en-US" alt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ro-RO" alt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Timpul mediu de aşteptare în coadă poate fi destul de mare</a:t>
            </a:r>
            <a:r>
              <a:rPr lang="en-US" alt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</p:txBody>
      </p:sp>
      <p:sp>
        <p:nvSpPr>
          <p:cNvPr id="819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533400" y="304800"/>
            <a:ext cx="7848600" cy="1143000"/>
          </a:xfrm>
          <a:noFill/>
        </p:spPr>
        <p:txBody>
          <a:bodyPr/>
          <a:lstStyle/>
          <a:p>
            <a:r>
              <a:rPr lang="ro-RO" altLang="en-US" sz="3300" b="1" dirty="0">
                <a:latin typeface="Garamond" pitchFamily="18" charset="0"/>
              </a:rPr>
              <a:t>Algoritmi de planificare - FIFO</a:t>
            </a:r>
            <a:endParaRPr lang="en-US" altLang="en-US" sz="3300" b="1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511F00E-9DC5-4D7B-9D65-019F09D76BA5}" type="slidenum">
              <a:rPr lang="en-US" altLang="en-US" sz="16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600" dirty="0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04800" y="1447800"/>
            <a:ext cx="8610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95288" indent="-3952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604963" indent="-35242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buFontTx/>
              <a:buNone/>
            </a:pPr>
            <a:r>
              <a:rPr lang="en-US" altLang="en-US" sz="1800" b="1" dirty="0">
                <a:latin typeface="Garamond" pitchFamily="18" charset="0"/>
              </a:rPr>
              <a:t>E</a:t>
            </a:r>
            <a:r>
              <a:rPr lang="ro-RO" altLang="en-US" sz="1800" b="1" dirty="0">
                <a:latin typeface="Garamond" pitchFamily="18" charset="0"/>
              </a:rPr>
              <a:t>xemplu</a:t>
            </a:r>
            <a:r>
              <a:rPr lang="en-US" altLang="en-US" sz="1800" b="1" dirty="0">
                <a:latin typeface="Garamond" pitchFamily="18" charset="0"/>
              </a:rPr>
              <a:t>:</a:t>
            </a:r>
          </a:p>
          <a:p>
            <a:pPr lvl="2" algn="just">
              <a:buFontTx/>
              <a:buNone/>
            </a:pPr>
            <a:r>
              <a:rPr lang="en-US" altLang="en-US" sz="1600" b="1" dirty="0">
                <a:latin typeface="Garamond" pitchFamily="18" charset="0"/>
              </a:rPr>
              <a:t> 		Proces</a:t>
            </a:r>
            <a:r>
              <a:rPr lang="ro-RO" altLang="en-US" sz="1600" b="1" dirty="0">
                <a:latin typeface="Garamond" pitchFamily="18" charset="0"/>
              </a:rPr>
              <a:t>ul</a:t>
            </a:r>
            <a:r>
              <a:rPr lang="en-US" altLang="en-US" sz="1600" b="1" dirty="0">
                <a:latin typeface="Garamond" pitchFamily="18" charset="0"/>
              </a:rPr>
              <a:t>  		</a:t>
            </a:r>
            <a:r>
              <a:rPr lang="ro-RO" altLang="en-US" sz="1600" b="1" dirty="0">
                <a:latin typeface="Garamond" pitchFamily="18" charset="0"/>
              </a:rPr>
              <a:t>Timpul</a:t>
            </a:r>
            <a:r>
              <a:rPr lang="en-US" altLang="en-US" sz="1600" b="1" dirty="0">
                <a:latin typeface="Garamond" pitchFamily="18" charset="0"/>
              </a:rPr>
              <a:t>		</a:t>
            </a:r>
            <a:r>
              <a:rPr lang="ro-RO" altLang="en-US" sz="1600" b="1" dirty="0">
                <a:latin typeface="Garamond" pitchFamily="18" charset="0"/>
              </a:rPr>
              <a:t>Timpul</a:t>
            </a:r>
            <a:r>
              <a:rPr lang="en-US" altLang="en-US" sz="1600" b="1" dirty="0">
                <a:latin typeface="Garamond" pitchFamily="18" charset="0"/>
              </a:rPr>
              <a:t> </a:t>
            </a:r>
          </a:p>
          <a:p>
            <a:pPr lvl="2" algn="just">
              <a:buFontTx/>
              <a:buNone/>
            </a:pPr>
            <a:r>
              <a:rPr lang="en-US" altLang="en-US" sz="1600" b="1" dirty="0">
                <a:latin typeface="Garamond" pitchFamily="18" charset="0"/>
              </a:rPr>
              <a:t>  			             	</a:t>
            </a:r>
            <a:r>
              <a:rPr lang="ro-RO" altLang="en-US" sz="1600" b="1" dirty="0">
                <a:latin typeface="Garamond" pitchFamily="18" charset="0"/>
              </a:rPr>
              <a:t>sosirii</a:t>
            </a:r>
            <a:r>
              <a:rPr lang="en-US" altLang="en-US" sz="1600" b="1" dirty="0">
                <a:latin typeface="Garamond" pitchFamily="18" charset="0"/>
              </a:rPr>
              <a:t>	</a:t>
            </a:r>
            <a:r>
              <a:rPr lang="ro-RO" altLang="en-US" sz="1600" b="1" dirty="0">
                <a:latin typeface="Garamond" pitchFamily="18" charset="0"/>
              </a:rPr>
              <a:t>	de serviciu</a:t>
            </a:r>
            <a:endParaRPr lang="en-US" altLang="en-US" sz="1600" b="1" dirty="0">
              <a:latin typeface="Garamond" pitchFamily="18" charset="0"/>
            </a:endParaRPr>
          </a:p>
          <a:p>
            <a:pPr lvl="2" algn="just">
              <a:buFontTx/>
              <a:buNone/>
            </a:pPr>
            <a:r>
              <a:rPr lang="en-US" altLang="en-US" sz="1600" b="1" dirty="0">
                <a:latin typeface="Garamond" pitchFamily="18" charset="0"/>
              </a:rPr>
              <a:t>	 	    1 		    0 		      8</a:t>
            </a:r>
          </a:p>
          <a:p>
            <a:pPr lvl="2" algn="just">
              <a:buFontTx/>
              <a:buNone/>
            </a:pPr>
            <a:r>
              <a:rPr lang="en-US" altLang="en-US" sz="1600" b="1" dirty="0">
                <a:latin typeface="Garamond" pitchFamily="18" charset="0"/>
              </a:rPr>
              <a:t>		    2 		    1 		      4</a:t>
            </a:r>
          </a:p>
          <a:p>
            <a:pPr lvl="2" algn="just">
              <a:buFontTx/>
              <a:buNone/>
            </a:pPr>
            <a:r>
              <a:rPr lang="en-US" altLang="en-US" sz="1600" b="1" dirty="0">
                <a:latin typeface="Garamond" pitchFamily="18" charset="0"/>
              </a:rPr>
              <a:t>	 	    3 		    2 		      9</a:t>
            </a:r>
          </a:p>
          <a:p>
            <a:pPr lvl="2" algn="just">
              <a:buFontTx/>
              <a:buNone/>
            </a:pPr>
            <a:r>
              <a:rPr lang="en-US" altLang="en-US" sz="1600" b="1" dirty="0">
                <a:latin typeface="Garamond" pitchFamily="18" charset="0"/>
              </a:rPr>
              <a:t>	 	    4 		    3 		      5</a:t>
            </a:r>
            <a:endParaRPr lang="en-US" altLang="en-US" sz="1600" dirty="0">
              <a:latin typeface="Garamond" pitchFamily="18" charset="0"/>
            </a:endParaRPr>
          </a:p>
        </p:txBody>
      </p:sp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609600" y="4191000"/>
            <a:ext cx="8229600" cy="609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800" dirty="0">
              <a:latin typeface="Garamond" pitchFamily="18" charset="0"/>
            </a:endParaRPr>
          </a:p>
        </p:txBody>
      </p:sp>
      <p:sp>
        <p:nvSpPr>
          <p:cNvPr id="9221" name="Line 6"/>
          <p:cNvSpPr>
            <a:spLocks noChangeShapeType="1"/>
          </p:cNvSpPr>
          <p:nvPr/>
        </p:nvSpPr>
        <p:spPr bwMode="auto">
          <a:xfrm>
            <a:off x="609600" y="41910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9222" name="Line 7"/>
          <p:cNvSpPr>
            <a:spLocks noChangeShapeType="1"/>
          </p:cNvSpPr>
          <p:nvPr/>
        </p:nvSpPr>
        <p:spPr bwMode="auto">
          <a:xfrm>
            <a:off x="8839200" y="41910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9223" name="Line 8"/>
          <p:cNvSpPr>
            <a:spLocks noChangeShapeType="1"/>
          </p:cNvSpPr>
          <p:nvPr/>
        </p:nvSpPr>
        <p:spPr bwMode="auto">
          <a:xfrm>
            <a:off x="2819400" y="41910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9224" name="Line 9"/>
          <p:cNvSpPr>
            <a:spLocks noChangeShapeType="1"/>
          </p:cNvSpPr>
          <p:nvPr/>
        </p:nvSpPr>
        <p:spPr bwMode="auto">
          <a:xfrm>
            <a:off x="4267200" y="41910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9225" name="Line 10"/>
          <p:cNvSpPr>
            <a:spLocks noChangeShapeType="1"/>
          </p:cNvSpPr>
          <p:nvPr/>
        </p:nvSpPr>
        <p:spPr bwMode="auto">
          <a:xfrm>
            <a:off x="6781800" y="41910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9226" name="Text Box 11"/>
          <p:cNvSpPr txBox="1">
            <a:spLocks noChangeArrowheads="1"/>
          </p:cNvSpPr>
          <p:nvPr/>
        </p:nvSpPr>
        <p:spPr bwMode="auto">
          <a:xfrm>
            <a:off x="457200" y="5037138"/>
            <a:ext cx="2682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 dirty="0">
                <a:latin typeface="Garamond" pitchFamily="18" charset="0"/>
              </a:rPr>
              <a:t>0</a:t>
            </a:r>
          </a:p>
        </p:txBody>
      </p:sp>
      <p:sp>
        <p:nvSpPr>
          <p:cNvPr id="9227" name="Text Box 12"/>
          <p:cNvSpPr txBox="1">
            <a:spLocks noChangeArrowheads="1"/>
          </p:cNvSpPr>
          <p:nvPr/>
        </p:nvSpPr>
        <p:spPr bwMode="auto">
          <a:xfrm>
            <a:off x="2667000" y="5037138"/>
            <a:ext cx="2682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 dirty="0">
                <a:latin typeface="Garamond" pitchFamily="18" charset="0"/>
              </a:rPr>
              <a:t>8</a:t>
            </a:r>
          </a:p>
        </p:txBody>
      </p:sp>
      <p:sp>
        <p:nvSpPr>
          <p:cNvPr id="9228" name="Text Box 13"/>
          <p:cNvSpPr txBox="1">
            <a:spLocks noChangeArrowheads="1"/>
          </p:cNvSpPr>
          <p:nvPr/>
        </p:nvSpPr>
        <p:spPr bwMode="auto">
          <a:xfrm>
            <a:off x="4114800" y="5037138"/>
            <a:ext cx="3381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 dirty="0">
                <a:latin typeface="Garamond" pitchFamily="18" charset="0"/>
              </a:rPr>
              <a:t>12</a:t>
            </a:r>
          </a:p>
        </p:txBody>
      </p:sp>
      <p:sp>
        <p:nvSpPr>
          <p:cNvPr id="9229" name="Text Box 14"/>
          <p:cNvSpPr txBox="1">
            <a:spLocks noChangeArrowheads="1"/>
          </p:cNvSpPr>
          <p:nvPr/>
        </p:nvSpPr>
        <p:spPr bwMode="auto">
          <a:xfrm>
            <a:off x="6629400" y="5037138"/>
            <a:ext cx="3381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 dirty="0">
                <a:latin typeface="Garamond" pitchFamily="18" charset="0"/>
              </a:rPr>
              <a:t>21</a:t>
            </a:r>
          </a:p>
        </p:txBody>
      </p:sp>
      <p:sp>
        <p:nvSpPr>
          <p:cNvPr id="9230" name="Text Box 15"/>
          <p:cNvSpPr txBox="1">
            <a:spLocks noChangeArrowheads="1"/>
          </p:cNvSpPr>
          <p:nvPr/>
        </p:nvSpPr>
        <p:spPr bwMode="auto">
          <a:xfrm>
            <a:off x="8686800" y="5037138"/>
            <a:ext cx="352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 dirty="0">
                <a:latin typeface="Garamond" pitchFamily="18" charset="0"/>
              </a:rPr>
              <a:t>26</a:t>
            </a:r>
          </a:p>
        </p:txBody>
      </p:sp>
      <p:sp>
        <p:nvSpPr>
          <p:cNvPr id="9231" name="Text Box 17"/>
          <p:cNvSpPr txBox="1">
            <a:spLocks noChangeArrowheads="1"/>
          </p:cNvSpPr>
          <p:nvPr/>
        </p:nvSpPr>
        <p:spPr bwMode="auto">
          <a:xfrm>
            <a:off x="1371600" y="4354513"/>
            <a:ext cx="390525" cy="33655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Garamond" pitchFamily="18" charset="0"/>
              </a:rPr>
              <a:t>P1</a:t>
            </a:r>
          </a:p>
        </p:txBody>
      </p:sp>
      <p:sp>
        <p:nvSpPr>
          <p:cNvPr id="9232" name="Text Box 18"/>
          <p:cNvSpPr txBox="1">
            <a:spLocks noChangeArrowheads="1"/>
          </p:cNvSpPr>
          <p:nvPr/>
        </p:nvSpPr>
        <p:spPr bwMode="auto">
          <a:xfrm>
            <a:off x="3352800" y="4354513"/>
            <a:ext cx="404813" cy="33655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Garamond" pitchFamily="18" charset="0"/>
              </a:rPr>
              <a:t>P2</a:t>
            </a:r>
          </a:p>
        </p:txBody>
      </p:sp>
      <p:sp>
        <p:nvSpPr>
          <p:cNvPr id="9233" name="Text Box 19"/>
          <p:cNvSpPr txBox="1">
            <a:spLocks noChangeArrowheads="1"/>
          </p:cNvSpPr>
          <p:nvPr/>
        </p:nvSpPr>
        <p:spPr bwMode="auto">
          <a:xfrm>
            <a:off x="5334000" y="4354513"/>
            <a:ext cx="404813" cy="33655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Garamond" pitchFamily="18" charset="0"/>
              </a:rPr>
              <a:t>P3</a:t>
            </a:r>
          </a:p>
        </p:txBody>
      </p:sp>
      <p:sp>
        <p:nvSpPr>
          <p:cNvPr id="9234" name="Text Box 20"/>
          <p:cNvSpPr txBox="1">
            <a:spLocks noChangeArrowheads="1"/>
          </p:cNvSpPr>
          <p:nvPr/>
        </p:nvSpPr>
        <p:spPr bwMode="auto">
          <a:xfrm>
            <a:off x="7696200" y="4354513"/>
            <a:ext cx="404813" cy="33655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Garamond" pitchFamily="18" charset="0"/>
              </a:rPr>
              <a:t>P4</a:t>
            </a:r>
          </a:p>
        </p:txBody>
      </p:sp>
      <p:sp>
        <p:nvSpPr>
          <p:cNvPr id="9235" name="Text Box 21"/>
          <p:cNvSpPr txBox="1">
            <a:spLocks noChangeArrowheads="1"/>
          </p:cNvSpPr>
          <p:nvPr/>
        </p:nvSpPr>
        <p:spPr bwMode="auto">
          <a:xfrm>
            <a:off x="517525" y="3630613"/>
            <a:ext cx="7381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Garamond" pitchFamily="18" charset="0"/>
              </a:rPr>
              <a:t>F</a:t>
            </a:r>
            <a:r>
              <a:rPr lang="ro-RO" altLang="en-US" sz="1800" b="1">
                <a:latin typeface="Garamond" pitchFamily="18" charset="0"/>
              </a:rPr>
              <a:t>IFO</a:t>
            </a:r>
            <a:endParaRPr lang="en-US" altLang="en-US" sz="1800" b="1" dirty="0">
              <a:latin typeface="Garamond" pitchFamily="18" charset="0"/>
            </a:endParaRPr>
          </a:p>
        </p:txBody>
      </p:sp>
      <p:sp>
        <p:nvSpPr>
          <p:cNvPr id="9236" name="Text Box 22"/>
          <p:cNvSpPr txBox="1">
            <a:spLocks noChangeArrowheads="1"/>
          </p:cNvSpPr>
          <p:nvPr/>
        </p:nvSpPr>
        <p:spPr bwMode="auto">
          <a:xfrm>
            <a:off x="1524000" y="5573713"/>
            <a:ext cx="713246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o-RO" altLang="en-US" sz="1600" b="1" dirty="0">
                <a:latin typeface="Garamond" pitchFamily="18" charset="0"/>
              </a:rPr>
              <a:t>Timpul mediu de re</a:t>
            </a:r>
            <a:r>
              <a:rPr lang="en-US" altLang="en-US" sz="1600" b="1" dirty="0" err="1">
                <a:latin typeface="Garamond" pitchFamily="18" charset="0"/>
              </a:rPr>
              <a:t>ziden</a:t>
            </a:r>
            <a:r>
              <a:rPr lang="ro-RO" altLang="en-US" sz="1600" b="1" dirty="0" err="1">
                <a:latin typeface="Garamond" pitchFamily="18" charset="0"/>
              </a:rPr>
              <a:t>ță</a:t>
            </a:r>
            <a:r>
              <a:rPr lang="en-US" altLang="en-US" sz="1600" b="1" dirty="0">
                <a:latin typeface="Garamond" pitchFamily="18" charset="0"/>
              </a:rPr>
              <a:t> = ( (8-0) + (12-1) + (21-2) + (26-3) )/4 = 61/4 = 15.25</a:t>
            </a:r>
          </a:p>
        </p:txBody>
      </p:sp>
      <p:sp>
        <p:nvSpPr>
          <p:cNvPr id="9239" name="Rectangle 30"/>
          <p:cNvSpPr>
            <a:spLocks noGrp="1" noChangeArrowheads="1"/>
          </p:cNvSpPr>
          <p:nvPr>
            <p:ph type="ctrTitle"/>
          </p:nvPr>
        </p:nvSpPr>
        <p:spPr>
          <a:xfrm>
            <a:off x="533400" y="304800"/>
            <a:ext cx="8153400" cy="838200"/>
          </a:xfrm>
          <a:noFill/>
        </p:spPr>
        <p:txBody>
          <a:bodyPr/>
          <a:lstStyle/>
          <a:p>
            <a:r>
              <a:rPr lang="ro-RO" altLang="en-US" sz="3300" b="1" dirty="0">
                <a:latin typeface="Garamond" pitchFamily="18" charset="0"/>
              </a:rPr>
              <a:t>Exemplu de planificare FIFO</a:t>
            </a:r>
            <a:endParaRPr lang="en-US" altLang="en-US" sz="3300" b="1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CF9B844-FAD5-4895-9D28-14EA630CF453}" type="slidenum">
              <a:rPr lang="en-US" altLang="en-US" sz="160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600" dirty="0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533400" y="1219200"/>
            <a:ext cx="83820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747713" indent="-7477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1323975" indent="-461963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buFontTx/>
              <a:buNone/>
            </a:pPr>
            <a:r>
              <a:rPr lang="ro-RO" altLang="en-US" sz="2400" b="1" dirty="0">
                <a:solidFill>
                  <a:schemeClr val="accent2"/>
                </a:solidFill>
                <a:latin typeface="Garamond" pitchFamily="18" charset="0"/>
              </a:rPr>
              <a:t>Cel mai scurt job primul (</a:t>
            </a:r>
            <a:r>
              <a:rPr lang="en-US" altLang="en-US" sz="2400" b="1" dirty="0">
                <a:solidFill>
                  <a:schemeClr val="accent2"/>
                </a:solidFill>
                <a:latin typeface="Garamond" pitchFamily="18" charset="0"/>
              </a:rPr>
              <a:t>SJ</a:t>
            </a:r>
            <a:r>
              <a:rPr lang="ro-RO" altLang="en-US" sz="2400" b="1" dirty="0">
                <a:solidFill>
                  <a:schemeClr val="accent2"/>
                </a:solidFill>
                <a:latin typeface="Garamond" pitchFamily="18" charset="0"/>
              </a:rPr>
              <a:t>F – Shortest Job First)</a:t>
            </a:r>
            <a:r>
              <a:rPr lang="en-US" altLang="en-US" sz="2400" b="1" dirty="0">
                <a:solidFill>
                  <a:schemeClr val="accent2"/>
                </a:solidFill>
                <a:latin typeface="Garamond" pitchFamily="18" charset="0"/>
              </a:rPr>
              <a:t>:</a:t>
            </a:r>
            <a:endParaRPr lang="en-US" altLang="en-US" sz="2400" b="1" dirty="0">
              <a:latin typeface="Garamond" pitchFamily="18" charset="0"/>
            </a:endParaRPr>
          </a:p>
          <a:p>
            <a:pPr algn="just">
              <a:buFontTx/>
              <a:buNone/>
            </a:pPr>
            <a:endParaRPr lang="en-US" altLang="en-US" sz="2000" dirty="0">
              <a:latin typeface="Garamond" pitchFamily="18" charset="0"/>
            </a:endParaRPr>
          </a:p>
          <a:p>
            <a:pPr lvl="1" algn="just">
              <a:buFont typeface="Symbol" pitchFamily="18" charset="2"/>
              <a:buChar char="·"/>
            </a:pPr>
            <a:r>
              <a:rPr lang="en-US" altLang="en-US" sz="2000" dirty="0">
                <a:latin typeface="Garamond" pitchFamily="18" charset="0"/>
              </a:rPr>
              <a:t>Optimal </a:t>
            </a:r>
            <a:r>
              <a:rPr lang="ro-RO" altLang="en-US" sz="2000" dirty="0">
                <a:latin typeface="Garamond" pitchFamily="18" charset="0"/>
              </a:rPr>
              <a:t>pentru minimizarea timpului de aşteptare în coadă dar </a:t>
            </a:r>
            <a:r>
              <a:rPr lang="en-US" altLang="en-US" sz="2000" dirty="0">
                <a:latin typeface="Garamond" pitchFamily="18" charset="0"/>
              </a:rPr>
              <a:t>imposib</a:t>
            </a:r>
            <a:r>
              <a:rPr lang="ro-RO" altLang="en-US" sz="2000" dirty="0">
                <a:latin typeface="Garamond" pitchFamily="18" charset="0"/>
              </a:rPr>
              <a:t>i</a:t>
            </a:r>
            <a:r>
              <a:rPr lang="en-US" altLang="en-US" sz="2000" dirty="0">
                <a:latin typeface="Garamond" pitchFamily="18" charset="0"/>
              </a:rPr>
              <a:t>l</a:t>
            </a:r>
            <a:r>
              <a:rPr lang="ro-RO" altLang="en-US" sz="2000" dirty="0">
                <a:latin typeface="Garamond" pitchFamily="18" charset="0"/>
              </a:rPr>
              <a:t> de</a:t>
            </a:r>
            <a:r>
              <a:rPr lang="en-US" altLang="en-US" sz="2000" dirty="0">
                <a:latin typeface="Garamond" pitchFamily="18" charset="0"/>
              </a:rPr>
              <a:t> implement</a:t>
            </a:r>
            <a:r>
              <a:rPr lang="ro-RO" altLang="en-US" sz="2000" dirty="0">
                <a:latin typeface="Garamond" pitchFamily="18" charset="0"/>
              </a:rPr>
              <a:t>at 100% în practică</a:t>
            </a:r>
            <a:r>
              <a:rPr lang="en-US" altLang="en-US" sz="2000" dirty="0">
                <a:latin typeface="Garamond" pitchFamily="18" charset="0"/>
              </a:rPr>
              <a:t>. </a:t>
            </a:r>
            <a:r>
              <a:rPr lang="ro-RO" altLang="en-US" sz="2000" dirty="0">
                <a:latin typeface="Garamond" pitchFamily="18" charset="0"/>
              </a:rPr>
              <a:t>Pentru a putea fi implementat, se încearcă să se prevadă următorul proces pe baza istoricului anterior</a:t>
            </a:r>
            <a:r>
              <a:rPr lang="en-US" altLang="en-US" sz="2000" dirty="0">
                <a:latin typeface="Garamond" pitchFamily="18" charset="0"/>
              </a:rPr>
              <a:t>.</a:t>
            </a:r>
          </a:p>
          <a:p>
            <a:pPr lvl="1" algn="just">
              <a:buFont typeface="Symbol" pitchFamily="18" charset="2"/>
              <a:buChar char="·"/>
            </a:pPr>
            <a:r>
              <a:rPr lang="en-US" altLang="en-US" sz="2000" dirty="0">
                <a:latin typeface="Garamond" pitchFamily="18" charset="0"/>
              </a:rPr>
              <a:t>Predic</a:t>
            </a:r>
            <a:r>
              <a:rPr lang="ro-RO" altLang="en-US" sz="2000" dirty="0">
                <a:latin typeface="Garamond" pitchFamily="18" charset="0"/>
              </a:rPr>
              <a:t>ţia timpului pe care procesul îl va utiliza la următoarea planificare se poate face după formula</a:t>
            </a:r>
            <a:r>
              <a:rPr lang="en-US" altLang="en-US" sz="2000" dirty="0">
                <a:latin typeface="Garamond" pitchFamily="18" charset="0"/>
              </a:rPr>
              <a:t>:</a:t>
            </a:r>
          </a:p>
          <a:p>
            <a:pPr algn="just">
              <a:spcBef>
                <a:spcPts val="1200"/>
              </a:spcBef>
              <a:buFontTx/>
              <a:buNone/>
            </a:pPr>
            <a:r>
              <a:rPr lang="en-US" altLang="en-US" sz="2000" dirty="0">
                <a:latin typeface="Garamond" pitchFamily="18" charset="0"/>
              </a:rPr>
              <a:t> 	</a:t>
            </a:r>
            <a:r>
              <a:rPr lang="en-US" altLang="en-US" sz="2000" b="1" dirty="0">
                <a:latin typeface="Garamond" pitchFamily="18" charset="0"/>
              </a:rPr>
              <a:t>t( n+1 ) 	= w * t( n ) + ( 1 - w )  * T( n )</a:t>
            </a:r>
          </a:p>
          <a:p>
            <a:pPr algn="just">
              <a:buFontTx/>
              <a:buNone/>
            </a:pPr>
            <a:r>
              <a:rPr lang="en-US" altLang="en-US" sz="2000" dirty="0">
                <a:latin typeface="Garamond" pitchFamily="18" charset="0"/>
              </a:rPr>
              <a:t> </a:t>
            </a:r>
            <a:r>
              <a:rPr lang="ro-RO" altLang="en-US" sz="2000" dirty="0">
                <a:latin typeface="Garamond" pitchFamily="18" charset="0"/>
              </a:rPr>
              <a:t>unde</a:t>
            </a:r>
            <a:r>
              <a:rPr lang="en-US" altLang="en-US" sz="2000" dirty="0">
                <a:latin typeface="Garamond" pitchFamily="18" charset="0"/>
              </a:rPr>
              <a:t>:  	t(n+1)     	tim</a:t>
            </a:r>
            <a:r>
              <a:rPr lang="ro-RO" altLang="en-US" sz="2000" dirty="0">
                <a:latin typeface="Garamond" pitchFamily="18" charset="0"/>
              </a:rPr>
              <a:t>pul următorului </a:t>
            </a:r>
            <a:r>
              <a:rPr lang="en-US" altLang="en-US" sz="2000" dirty="0">
                <a:latin typeface="Garamond" pitchFamily="18" charset="0"/>
              </a:rPr>
              <a:t>burst</a:t>
            </a:r>
          </a:p>
          <a:p>
            <a:pPr algn="just">
              <a:lnSpc>
                <a:spcPct val="120000"/>
              </a:lnSpc>
              <a:buFontTx/>
              <a:buNone/>
            </a:pPr>
            <a:r>
              <a:rPr lang="en-US" altLang="en-US" sz="2000" dirty="0">
                <a:latin typeface="Garamond" pitchFamily="18" charset="0"/>
              </a:rPr>
              <a:t> 	t(n)       	</a:t>
            </a:r>
            <a:r>
              <a:rPr lang="ro-RO" altLang="en-US" sz="2000" dirty="0">
                <a:latin typeface="Garamond" pitchFamily="18" charset="0"/>
              </a:rPr>
              <a:t>t</a:t>
            </a:r>
            <a:r>
              <a:rPr lang="en-US" altLang="en-US" sz="2000" dirty="0">
                <a:latin typeface="Garamond" pitchFamily="18" charset="0"/>
              </a:rPr>
              <a:t>im</a:t>
            </a:r>
            <a:r>
              <a:rPr lang="ro-RO" altLang="en-US" sz="2000" dirty="0">
                <a:latin typeface="Garamond" pitchFamily="18" charset="0"/>
              </a:rPr>
              <a:t>pul actualului</a:t>
            </a:r>
            <a:r>
              <a:rPr lang="en-US" altLang="en-US" sz="2000" dirty="0">
                <a:latin typeface="Garamond" pitchFamily="18" charset="0"/>
              </a:rPr>
              <a:t> burst</a:t>
            </a:r>
          </a:p>
          <a:p>
            <a:pPr algn="just">
              <a:lnSpc>
                <a:spcPct val="120000"/>
              </a:lnSpc>
              <a:buFontTx/>
              <a:buNone/>
            </a:pPr>
            <a:r>
              <a:rPr lang="en-US" altLang="en-US" sz="2000" dirty="0">
                <a:latin typeface="Garamond" pitchFamily="18" charset="0"/>
              </a:rPr>
              <a:t>	T(n)     	</a:t>
            </a:r>
            <a:r>
              <a:rPr lang="ro-RO" altLang="en-US" sz="2000" dirty="0">
                <a:latin typeface="Garamond" pitchFamily="18" charset="0"/>
              </a:rPr>
              <a:t>media </a:t>
            </a:r>
            <a:r>
              <a:rPr lang="en-US" altLang="en-US" sz="2000" dirty="0">
                <a:latin typeface="Garamond" pitchFamily="18" charset="0"/>
              </a:rPr>
              <a:t>burst</a:t>
            </a:r>
            <a:r>
              <a:rPr lang="ro-RO" altLang="en-US" sz="2000" dirty="0">
                <a:latin typeface="Garamond" pitchFamily="18" charset="0"/>
              </a:rPr>
              <a:t>-urilor anterioare</a:t>
            </a:r>
            <a:endParaRPr lang="en-US" altLang="en-US" sz="2000" dirty="0">
              <a:latin typeface="Garamond" pitchFamily="18" charset="0"/>
            </a:endParaRPr>
          </a:p>
          <a:p>
            <a:pPr algn="just">
              <a:lnSpc>
                <a:spcPct val="120000"/>
              </a:lnSpc>
              <a:buFontTx/>
              <a:buNone/>
            </a:pPr>
            <a:r>
              <a:rPr lang="en-US" altLang="en-US" sz="2000" dirty="0">
                <a:latin typeface="Garamond" pitchFamily="18" charset="0"/>
              </a:rPr>
              <a:t>	w       	</a:t>
            </a:r>
            <a:r>
              <a:rPr lang="ro-RO" altLang="en-US" sz="2000" dirty="0">
                <a:latin typeface="Garamond" pitchFamily="18" charset="0"/>
              </a:rPr>
              <a:t>factor de ponderare ce reflectă burst-urile </a:t>
            </a:r>
            <a:r>
              <a:rPr lang="en-US" altLang="en-US" sz="2000" dirty="0">
                <a:latin typeface="Garamond" pitchFamily="18" charset="0"/>
              </a:rPr>
              <a:t>curent</a:t>
            </a:r>
            <a:r>
              <a:rPr lang="ro-RO" altLang="en-US" sz="2000" dirty="0">
                <a:latin typeface="Garamond" pitchFamily="18" charset="0"/>
              </a:rPr>
              <a:t>e sau 			anterioare</a:t>
            </a:r>
            <a:r>
              <a:rPr lang="en-US" altLang="en-US" sz="2000" dirty="0">
                <a:latin typeface="Garamond" pitchFamily="18" charset="0"/>
              </a:rPr>
              <a:t>.</a:t>
            </a:r>
          </a:p>
          <a:p>
            <a:pPr algn="just">
              <a:buFontTx/>
              <a:buNone/>
            </a:pPr>
            <a:r>
              <a:rPr lang="en-US" altLang="en-US" sz="2000" dirty="0">
                <a:latin typeface="Garamond" pitchFamily="18" charset="0"/>
              </a:rPr>
              <a:t> </a:t>
            </a:r>
          </a:p>
        </p:txBody>
      </p:sp>
      <p:sp>
        <p:nvSpPr>
          <p:cNvPr id="10244" name="Rectangle 9"/>
          <p:cNvSpPr>
            <a:spLocks noGrp="1" noChangeArrowheads="1"/>
          </p:cNvSpPr>
          <p:nvPr>
            <p:ph type="ctrTitle"/>
          </p:nvPr>
        </p:nvSpPr>
        <p:spPr>
          <a:xfrm>
            <a:off x="533400" y="304800"/>
            <a:ext cx="7848600" cy="914400"/>
          </a:xfrm>
          <a:noFill/>
        </p:spPr>
        <p:txBody>
          <a:bodyPr/>
          <a:lstStyle/>
          <a:p>
            <a:r>
              <a:rPr lang="ro-RO" altLang="en-US" sz="3300" b="1" dirty="0">
                <a:latin typeface="Garamond" pitchFamily="18" charset="0"/>
              </a:rPr>
              <a:t>Algoritmi de planificare: SJF</a:t>
            </a:r>
            <a:endParaRPr lang="en-US" altLang="en-US" sz="3300" b="1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5496</TotalTime>
  <Words>1774</Words>
  <Application>Microsoft Office PowerPoint</Application>
  <PresentationFormat>On-screen Show (4:3)</PresentationFormat>
  <Paragraphs>224</Paragraphs>
  <Slides>20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Cambria</vt:lpstr>
      <vt:lpstr>Garamond</vt:lpstr>
      <vt:lpstr>Symbol</vt:lpstr>
      <vt:lpstr>Times New Roman</vt:lpstr>
      <vt:lpstr>Blank Presentation</vt:lpstr>
      <vt:lpstr>PowerPoint Presentation</vt:lpstr>
      <vt:lpstr>PowerPoint Presentation</vt:lpstr>
      <vt:lpstr>Planificarea UCP</vt:lpstr>
      <vt:lpstr>Planificarea UCP</vt:lpstr>
      <vt:lpstr>Planificarea UCP</vt:lpstr>
      <vt:lpstr>Planificarea UCP</vt:lpstr>
      <vt:lpstr>Algoritmi de planificare - FIFO</vt:lpstr>
      <vt:lpstr>Exemplu de planificare FIFO</vt:lpstr>
      <vt:lpstr>Algoritmi de planificare: SJF</vt:lpstr>
      <vt:lpstr>PowerPoint Presentation</vt:lpstr>
      <vt:lpstr>Planificarea UCP</vt:lpstr>
      <vt:lpstr>Planificarea pe bază de priorități</vt:lpstr>
      <vt:lpstr>PowerPoint Presentation</vt:lpstr>
      <vt:lpstr>PowerPoint Presentation</vt:lpstr>
      <vt:lpstr>Exemplu de planificare Round Robin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Planificarea UCP</dc:title>
  <dc:creator>RZ</dc:creator>
  <cp:lastModifiedBy>Administrator</cp:lastModifiedBy>
  <cp:revision>157</cp:revision>
  <dcterms:created xsi:type="dcterms:W3CDTF">2000-11-27T22:20:23Z</dcterms:created>
  <dcterms:modified xsi:type="dcterms:W3CDTF">2024-04-03T15:06:20Z</dcterms:modified>
</cp:coreProperties>
</file>